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bertová" initials="O" lastIdx="2" clrIdx="0">
    <p:extLst>
      <p:ext uri="{19B8F6BF-5375-455C-9EA6-DF929625EA0E}">
        <p15:presenceInfo xmlns:p15="http://schemas.microsoft.com/office/powerpoint/2012/main" userId="S-1-5-21-3956161645-1296476497-1764611094-11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4DA320-4F24-43AC-AAE8-6A19483A04A3}" type="doc">
      <dgm:prSet loTypeId="urn:microsoft.com/office/officeart/2008/layout/PictureStrips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cs-CZ"/>
        </a:p>
      </dgm:t>
    </dgm:pt>
    <dgm:pt modelId="{10315ED0-CCE9-4D06-A86E-7FAE1112FD57}">
      <dgm:prSet phldrT="[Text]"/>
      <dgm:spPr/>
      <dgm:t>
        <a:bodyPr/>
        <a:lstStyle/>
        <a:p>
          <a:r>
            <a:rPr lang="cs-CZ" b="1"/>
            <a:t>31. 3. – Ukončení podávání projektů </a:t>
          </a:r>
          <a:endParaRPr lang="cs-CZ" b="1" dirty="0"/>
        </a:p>
      </dgm:t>
    </dgm:pt>
    <dgm:pt modelId="{9FA3D022-9AC9-4DDA-8C00-5668A5C39095}" type="parTrans" cxnId="{C41AA00D-639C-46AC-8B49-C58D64A0BC92}">
      <dgm:prSet/>
      <dgm:spPr/>
      <dgm:t>
        <a:bodyPr/>
        <a:lstStyle/>
        <a:p>
          <a:endParaRPr lang="cs-CZ"/>
        </a:p>
      </dgm:t>
    </dgm:pt>
    <dgm:pt modelId="{7E8BF895-2F6D-441A-A5E1-B64633285365}" type="sibTrans" cxnId="{C41AA00D-639C-46AC-8B49-C58D64A0BC92}">
      <dgm:prSet/>
      <dgm:spPr/>
      <dgm:t>
        <a:bodyPr/>
        <a:lstStyle/>
        <a:p>
          <a:endParaRPr lang="cs-CZ"/>
        </a:p>
      </dgm:t>
    </dgm:pt>
    <dgm:pt modelId="{9E359602-11EA-4502-8B2A-419FB16FB809}">
      <dgm:prSet phldrT="[Text]"/>
      <dgm:spPr/>
      <dgm:t>
        <a:bodyPr/>
        <a:lstStyle/>
        <a:p>
          <a:r>
            <a:rPr lang="cs-CZ" b="1"/>
            <a:t>30. 4. – Ukončení kontroly projektů</a:t>
          </a:r>
          <a:endParaRPr lang="cs-CZ" b="1" dirty="0"/>
        </a:p>
      </dgm:t>
    </dgm:pt>
    <dgm:pt modelId="{4C3E8927-622B-4EFD-9451-98D7D6537DE3}" type="parTrans" cxnId="{55B0F3D8-DE87-400F-92AF-D7EC987803A1}">
      <dgm:prSet/>
      <dgm:spPr/>
      <dgm:t>
        <a:bodyPr/>
        <a:lstStyle/>
        <a:p>
          <a:endParaRPr lang="cs-CZ"/>
        </a:p>
      </dgm:t>
    </dgm:pt>
    <dgm:pt modelId="{B1C15827-0E54-4C31-BE51-8A53FAD19D1A}" type="sibTrans" cxnId="{55B0F3D8-DE87-400F-92AF-D7EC987803A1}">
      <dgm:prSet/>
      <dgm:spPr/>
      <dgm:t>
        <a:bodyPr/>
        <a:lstStyle/>
        <a:p>
          <a:endParaRPr lang="cs-CZ"/>
        </a:p>
      </dgm:t>
    </dgm:pt>
    <dgm:pt modelId="{E450E445-C7A7-457A-902B-513817954DC8}">
      <dgm:prSet phldrT="[Text]"/>
      <dgm:spPr/>
      <dgm:t>
        <a:bodyPr/>
        <a:lstStyle/>
        <a:p>
          <a:r>
            <a:rPr lang="cs-CZ" b="1"/>
            <a:t>2. 5. – Vyhlášení ankety</a:t>
          </a:r>
          <a:endParaRPr lang="cs-CZ" b="1" dirty="0"/>
        </a:p>
      </dgm:t>
    </dgm:pt>
    <dgm:pt modelId="{C63EE320-22B6-4E1F-9C82-FC77BBA5EEC2}" type="parTrans" cxnId="{BED9C7AB-E239-48F2-95A8-9F78160B36C8}">
      <dgm:prSet/>
      <dgm:spPr/>
      <dgm:t>
        <a:bodyPr/>
        <a:lstStyle/>
        <a:p>
          <a:endParaRPr lang="cs-CZ"/>
        </a:p>
      </dgm:t>
    </dgm:pt>
    <dgm:pt modelId="{ADEE73F9-C43F-40ED-9E59-AF7FB769F4B7}" type="sibTrans" cxnId="{BED9C7AB-E239-48F2-95A8-9F78160B36C8}">
      <dgm:prSet/>
      <dgm:spPr/>
      <dgm:t>
        <a:bodyPr/>
        <a:lstStyle/>
        <a:p>
          <a:endParaRPr lang="cs-CZ"/>
        </a:p>
      </dgm:t>
    </dgm:pt>
    <dgm:pt modelId="{26BF5EBD-4549-49A0-AD83-7E1FEEBB2D52}">
      <dgm:prSet phldrT="[Text]"/>
      <dgm:spPr/>
      <dgm:t>
        <a:bodyPr/>
        <a:lstStyle/>
        <a:p>
          <a:r>
            <a:rPr lang="cs-CZ" b="1" dirty="0"/>
            <a:t>20. 12. – Vyhodnocení projektu – veřejné setkání </a:t>
          </a:r>
        </a:p>
      </dgm:t>
    </dgm:pt>
    <dgm:pt modelId="{79216B2F-7453-49D4-A3AC-375D3DF2D2DD}" type="parTrans" cxnId="{D353B30E-396A-41CE-A0D9-AA46F8ACE9A3}">
      <dgm:prSet/>
      <dgm:spPr/>
      <dgm:t>
        <a:bodyPr/>
        <a:lstStyle/>
        <a:p>
          <a:endParaRPr lang="cs-CZ"/>
        </a:p>
      </dgm:t>
    </dgm:pt>
    <dgm:pt modelId="{1D00DB93-C9B4-43DA-98AE-97D896D036F0}" type="sibTrans" cxnId="{D353B30E-396A-41CE-A0D9-AA46F8ACE9A3}">
      <dgm:prSet/>
      <dgm:spPr/>
      <dgm:t>
        <a:bodyPr/>
        <a:lstStyle/>
        <a:p>
          <a:endParaRPr lang="cs-CZ"/>
        </a:p>
      </dgm:t>
    </dgm:pt>
    <dgm:pt modelId="{2F4AC8D6-237A-4D31-8BC0-E1AE50F92DC6}">
      <dgm:prSet phldrT="[Text]"/>
      <dgm:spPr/>
      <dgm:t>
        <a:bodyPr/>
        <a:lstStyle/>
        <a:p>
          <a:r>
            <a:rPr lang="cs-CZ" b="1"/>
            <a:t>16. 5. – Ukončení hlasování veřejnosti</a:t>
          </a:r>
          <a:endParaRPr lang="cs-CZ" b="1" dirty="0"/>
        </a:p>
      </dgm:t>
    </dgm:pt>
    <dgm:pt modelId="{8CD12780-89DB-4A14-9BA5-89807C4F0A64}" type="parTrans" cxnId="{829C6D0F-0669-4044-97ED-AD234CB17A86}">
      <dgm:prSet/>
      <dgm:spPr/>
      <dgm:t>
        <a:bodyPr/>
        <a:lstStyle/>
        <a:p>
          <a:endParaRPr lang="cs-CZ"/>
        </a:p>
      </dgm:t>
    </dgm:pt>
    <dgm:pt modelId="{02C9CDE3-DA7C-4EDD-AE3B-C641E9956CE7}" type="sibTrans" cxnId="{829C6D0F-0669-4044-97ED-AD234CB17A86}">
      <dgm:prSet/>
      <dgm:spPr/>
      <dgm:t>
        <a:bodyPr/>
        <a:lstStyle/>
        <a:p>
          <a:endParaRPr lang="cs-CZ"/>
        </a:p>
      </dgm:t>
    </dgm:pt>
    <dgm:pt modelId="{DB3B6C72-604A-4979-BF65-714CEE6E9740}">
      <dgm:prSet phldrT="[Text]"/>
      <dgm:spPr/>
      <dgm:t>
        <a:bodyPr/>
        <a:lstStyle/>
        <a:p>
          <a:r>
            <a:rPr lang="cs-CZ" b="1"/>
            <a:t>31. 5. – Zveřejnění vítězných projektů </a:t>
          </a:r>
          <a:endParaRPr lang="cs-CZ" b="1" dirty="0"/>
        </a:p>
      </dgm:t>
    </dgm:pt>
    <dgm:pt modelId="{9A5ED3B3-8CCB-4B8A-8377-24FDC63CAAB7}" type="parTrans" cxnId="{752B5C2C-14AE-40BE-A220-A79076F72A2F}">
      <dgm:prSet/>
      <dgm:spPr/>
      <dgm:t>
        <a:bodyPr/>
        <a:lstStyle/>
        <a:p>
          <a:endParaRPr lang="cs-CZ"/>
        </a:p>
      </dgm:t>
    </dgm:pt>
    <dgm:pt modelId="{E0E2C6EC-C362-441C-B735-E21512600AE8}" type="sibTrans" cxnId="{752B5C2C-14AE-40BE-A220-A79076F72A2F}">
      <dgm:prSet/>
      <dgm:spPr/>
      <dgm:t>
        <a:bodyPr/>
        <a:lstStyle/>
        <a:p>
          <a:endParaRPr lang="cs-CZ"/>
        </a:p>
      </dgm:t>
    </dgm:pt>
    <dgm:pt modelId="{464D1888-0734-4A72-B1F6-EC7391D0CB0F}">
      <dgm:prSet phldrT="[Text]"/>
      <dgm:spPr/>
      <dgm:t>
        <a:bodyPr/>
        <a:lstStyle/>
        <a:p>
          <a:r>
            <a:rPr lang="cs-CZ" b="1"/>
            <a:t>15. 12. – Ukončení realizace projektu</a:t>
          </a:r>
          <a:endParaRPr lang="cs-CZ" b="1" dirty="0"/>
        </a:p>
      </dgm:t>
    </dgm:pt>
    <dgm:pt modelId="{5529D42A-369A-4FA3-8780-C2ACE740DFA0}" type="parTrans" cxnId="{1CEA2AAD-190A-4685-9A45-8256B214A63F}">
      <dgm:prSet/>
      <dgm:spPr/>
      <dgm:t>
        <a:bodyPr/>
        <a:lstStyle/>
        <a:p>
          <a:endParaRPr lang="cs-CZ"/>
        </a:p>
      </dgm:t>
    </dgm:pt>
    <dgm:pt modelId="{2679B605-C94D-4C43-A3EA-AFE0BE33087F}" type="sibTrans" cxnId="{1CEA2AAD-190A-4685-9A45-8256B214A63F}">
      <dgm:prSet/>
      <dgm:spPr/>
      <dgm:t>
        <a:bodyPr/>
        <a:lstStyle/>
        <a:p>
          <a:endParaRPr lang="cs-CZ"/>
        </a:p>
      </dgm:t>
    </dgm:pt>
    <dgm:pt modelId="{804C8FA1-32E5-4EC3-AA25-001962650590}" type="pres">
      <dgm:prSet presAssocID="{D04DA320-4F24-43AC-AAE8-6A19483A04A3}" presName="Name0" presStyleCnt="0">
        <dgm:presLayoutVars>
          <dgm:dir/>
          <dgm:resizeHandles val="exact"/>
        </dgm:presLayoutVars>
      </dgm:prSet>
      <dgm:spPr/>
    </dgm:pt>
    <dgm:pt modelId="{16A7A00E-9722-4F92-A049-CCA5A4FD796C}" type="pres">
      <dgm:prSet presAssocID="{10315ED0-CCE9-4D06-A86E-7FAE1112FD57}" presName="composite" presStyleCnt="0"/>
      <dgm:spPr/>
    </dgm:pt>
    <dgm:pt modelId="{B61FC986-205A-4A45-883A-A8A5917A3F4C}" type="pres">
      <dgm:prSet presAssocID="{10315ED0-CCE9-4D06-A86E-7FAE1112FD57}" presName="rect1" presStyleLbl="trAlignAcc1" presStyleIdx="0" presStyleCnt="7">
        <dgm:presLayoutVars>
          <dgm:bulletEnabled val="1"/>
        </dgm:presLayoutVars>
      </dgm:prSet>
      <dgm:spPr/>
    </dgm:pt>
    <dgm:pt modelId="{8241C400-E2CC-4298-A61D-6BE9DD6BFAF4}" type="pres">
      <dgm:prSet presAssocID="{10315ED0-CCE9-4D06-A86E-7FAE1112FD57}" presName="rect2" presStyleLbl="fgImgPlace1" presStyleIdx="0" presStyleCnt="7"/>
      <dgm:spPr>
        <a:blipFill rotWithShape="1">
          <a:blip xmlns:r="http://schemas.openxmlformats.org/officeDocument/2006/relationships" r:embed="rId1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 l="-95000" r="-95000"/>
          </a:stretch>
        </a:blipFill>
      </dgm:spPr>
    </dgm:pt>
    <dgm:pt modelId="{5273215C-E820-412A-A52A-AD43446DD64F}" type="pres">
      <dgm:prSet presAssocID="{7E8BF895-2F6D-441A-A5E1-B64633285365}" presName="sibTrans" presStyleCnt="0"/>
      <dgm:spPr/>
    </dgm:pt>
    <dgm:pt modelId="{D6C4E08B-304A-449E-A025-F018C36C2506}" type="pres">
      <dgm:prSet presAssocID="{9E359602-11EA-4502-8B2A-419FB16FB809}" presName="composite" presStyleCnt="0"/>
      <dgm:spPr/>
    </dgm:pt>
    <dgm:pt modelId="{45626AB8-D032-4653-931F-E4DBE060DAC0}" type="pres">
      <dgm:prSet presAssocID="{9E359602-11EA-4502-8B2A-419FB16FB809}" presName="rect1" presStyleLbl="trAlignAcc1" presStyleIdx="1" presStyleCnt="7">
        <dgm:presLayoutVars>
          <dgm:bulletEnabled val="1"/>
        </dgm:presLayoutVars>
      </dgm:prSet>
      <dgm:spPr/>
    </dgm:pt>
    <dgm:pt modelId="{7F63BD62-E134-48C2-89BE-851F745E78AB}" type="pres">
      <dgm:prSet presAssocID="{9E359602-11EA-4502-8B2A-419FB16FB809}" presName="rect2" presStyleLbl="fgImgPlace1" presStyleIdx="1" presStyleCnt="7"/>
      <dgm:spPr>
        <a:blipFill rotWithShape="1">
          <a:blip xmlns:r="http://schemas.openxmlformats.org/officeDocument/2006/relationships" r:embed="rId1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 l="-95000" r="-95000"/>
          </a:stretch>
        </a:blipFill>
      </dgm:spPr>
    </dgm:pt>
    <dgm:pt modelId="{DFCA52C8-A126-49B9-A2F7-F5929F3D7846}" type="pres">
      <dgm:prSet presAssocID="{B1C15827-0E54-4C31-BE51-8A53FAD19D1A}" presName="sibTrans" presStyleCnt="0"/>
      <dgm:spPr/>
    </dgm:pt>
    <dgm:pt modelId="{40377E75-B704-4B23-B170-F6A89701D4AB}" type="pres">
      <dgm:prSet presAssocID="{E450E445-C7A7-457A-902B-513817954DC8}" presName="composite" presStyleCnt="0"/>
      <dgm:spPr/>
    </dgm:pt>
    <dgm:pt modelId="{D77FD6E7-6B58-4A8A-A3F6-86F5032CAF32}" type="pres">
      <dgm:prSet presAssocID="{E450E445-C7A7-457A-902B-513817954DC8}" presName="rect1" presStyleLbl="trAlignAcc1" presStyleIdx="2" presStyleCnt="7">
        <dgm:presLayoutVars>
          <dgm:bulletEnabled val="1"/>
        </dgm:presLayoutVars>
      </dgm:prSet>
      <dgm:spPr/>
    </dgm:pt>
    <dgm:pt modelId="{1B599BB8-9953-476E-999F-4D0D934262A8}" type="pres">
      <dgm:prSet presAssocID="{E450E445-C7A7-457A-902B-513817954DC8}" presName="rect2" presStyleLbl="fgImgPlace1" presStyleIdx="2" presStyleCnt="7"/>
      <dgm:spPr>
        <a:blipFill rotWithShape="1">
          <a:blip xmlns:r="http://schemas.openxmlformats.org/officeDocument/2006/relationships" r:embed="rId1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 l="-95000" r="-95000"/>
          </a:stretch>
        </a:blipFill>
      </dgm:spPr>
    </dgm:pt>
    <dgm:pt modelId="{966728EC-9086-49B6-A51E-9F873009D341}" type="pres">
      <dgm:prSet presAssocID="{ADEE73F9-C43F-40ED-9E59-AF7FB769F4B7}" presName="sibTrans" presStyleCnt="0"/>
      <dgm:spPr/>
    </dgm:pt>
    <dgm:pt modelId="{5B7AD1B1-45B1-4FA9-A740-CC26C2FCE2A3}" type="pres">
      <dgm:prSet presAssocID="{2F4AC8D6-237A-4D31-8BC0-E1AE50F92DC6}" presName="composite" presStyleCnt="0"/>
      <dgm:spPr/>
    </dgm:pt>
    <dgm:pt modelId="{8443F9FE-E374-4587-B1CC-AD94417D890C}" type="pres">
      <dgm:prSet presAssocID="{2F4AC8D6-237A-4D31-8BC0-E1AE50F92DC6}" presName="rect1" presStyleLbl="trAlignAcc1" presStyleIdx="3" presStyleCnt="7">
        <dgm:presLayoutVars>
          <dgm:bulletEnabled val="1"/>
        </dgm:presLayoutVars>
      </dgm:prSet>
      <dgm:spPr/>
    </dgm:pt>
    <dgm:pt modelId="{3E2E639E-E04B-46E3-B91B-3B38CF8A3E51}" type="pres">
      <dgm:prSet presAssocID="{2F4AC8D6-237A-4D31-8BC0-E1AE50F92DC6}" presName="rect2" presStyleLbl="fgImgPlace1" presStyleIdx="3" presStyleCnt="7"/>
      <dgm:spPr>
        <a:blipFill rotWithShape="1">
          <a:blip xmlns:r="http://schemas.openxmlformats.org/officeDocument/2006/relationships" r:embed="rId1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 l="-95000" r="-95000"/>
          </a:stretch>
        </a:blipFill>
      </dgm:spPr>
    </dgm:pt>
    <dgm:pt modelId="{9860B778-8035-47D8-A637-36E5DEC17441}" type="pres">
      <dgm:prSet presAssocID="{02C9CDE3-DA7C-4EDD-AE3B-C641E9956CE7}" presName="sibTrans" presStyleCnt="0"/>
      <dgm:spPr/>
    </dgm:pt>
    <dgm:pt modelId="{72CBD26D-D165-4A21-A4E7-068C48C4E8B7}" type="pres">
      <dgm:prSet presAssocID="{DB3B6C72-604A-4979-BF65-714CEE6E9740}" presName="composite" presStyleCnt="0"/>
      <dgm:spPr/>
    </dgm:pt>
    <dgm:pt modelId="{4A52A500-6C79-447D-830B-C962C52D1C1A}" type="pres">
      <dgm:prSet presAssocID="{DB3B6C72-604A-4979-BF65-714CEE6E9740}" presName="rect1" presStyleLbl="trAlignAcc1" presStyleIdx="4" presStyleCnt="7">
        <dgm:presLayoutVars>
          <dgm:bulletEnabled val="1"/>
        </dgm:presLayoutVars>
      </dgm:prSet>
      <dgm:spPr/>
    </dgm:pt>
    <dgm:pt modelId="{F4BEAC4B-14A6-4B8E-BD47-1B0D7017BDC4}" type="pres">
      <dgm:prSet presAssocID="{DB3B6C72-604A-4979-BF65-714CEE6E9740}" presName="rect2" presStyleLbl="fgImgPlace1" presStyleIdx="4" presStyleCnt="7"/>
      <dgm:spPr>
        <a:blipFill rotWithShape="1">
          <a:blip xmlns:r="http://schemas.openxmlformats.org/officeDocument/2006/relationships" r:embed="rId1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 l="-95000" r="-95000"/>
          </a:stretch>
        </a:blipFill>
      </dgm:spPr>
    </dgm:pt>
    <dgm:pt modelId="{AC529BEC-8B9A-4DB0-AFE5-9BF0A72BADB8}" type="pres">
      <dgm:prSet presAssocID="{E0E2C6EC-C362-441C-B735-E21512600AE8}" presName="sibTrans" presStyleCnt="0"/>
      <dgm:spPr/>
    </dgm:pt>
    <dgm:pt modelId="{4F00C019-9078-4AF0-93E1-100D20829FED}" type="pres">
      <dgm:prSet presAssocID="{464D1888-0734-4A72-B1F6-EC7391D0CB0F}" presName="composite" presStyleCnt="0"/>
      <dgm:spPr/>
    </dgm:pt>
    <dgm:pt modelId="{C7ACD2DC-4C1B-4218-8615-9FAA4257D387}" type="pres">
      <dgm:prSet presAssocID="{464D1888-0734-4A72-B1F6-EC7391D0CB0F}" presName="rect1" presStyleLbl="trAlignAcc1" presStyleIdx="5" presStyleCnt="7">
        <dgm:presLayoutVars>
          <dgm:bulletEnabled val="1"/>
        </dgm:presLayoutVars>
      </dgm:prSet>
      <dgm:spPr/>
    </dgm:pt>
    <dgm:pt modelId="{333859B2-6202-4B6F-BF65-1B623BFA06CB}" type="pres">
      <dgm:prSet presAssocID="{464D1888-0734-4A72-B1F6-EC7391D0CB0F}" presName="rect2" presStyleLbl="fgImgPlace1" presStyleIdx="5" presStyleCnt="7"/>
      <dgm:spPr>
        <a:blipFill rotWithShape="1">
          <a:blip xmlns:r="http://schemas.openxmlformats.org/officeDocument/2006/relationships" r:embed="rId1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 l="-95000" r="-95000"/>
          </a:stretch>
        </a:blipFill>
      </dgm:spPr>
    </dgm:pt>
    <dgm:pt modelId="{1FC9856E-CEA2-45A1-81A2-2CEBB9AFA0C1}" type="pres">
      <dgm:prSet presAssocID="{2679B605-C94D-4C43-A3EA-AFE0BE33087F}" presName="sibTrans" presStyleCnt="0"/>
      <dgm:spPr/>
    </dgm:pt>
    <dgm:pt modelId="{F8A16132-5E5A-4D2C-A35F-BC00E5FA9B0F}" type="pres">
      <dgm:prSet presAssocID="{26BF5EBD-4549-49A0-AD83-7E1FEEBB2D52}" presName="composite" presStyleCnt="0"/>
      <dgm:spPr/>
    </dgm:pt>
    <dgm:pt modelId="{91EE0932-D60D-484D-90F5-E719E2309430}" type="pres">
      <dgm:prSet presAssocID="{26BF5EBD-4549-49A0-AD83-7E1FEEBB2D52}" presName="rect1" presStyleLbl="trAlignAcc1" presStyleIdx="6" presStyleCnt="7">
        <dgm:presLayoutVars>
          <dgm:bulletEnabled val="1"/>
        </dgm:presLayoutVars>
      </dgm:prSet>
      <dgm:spPr/>
    </dgm:pt>
    <dgm:pt modelId="{595919DC-06E2-4E56-8838-867D00F12E53}" type="pres">
      <dgm:prSet presAssocID="{26BF5EBD-4549-49A0-AD83-7E1FEEBB2D52}" presName="rect2" presStyleLbl="fgImgPlace1" presStyleIdx="6" presStyleCnt="7"/>
      <dgm:spPr>
        <a:blipFill rotWithShape="1">
          <a:blip xmlns:r="http://schemas.openxmlformats.org/officeDocument/2006/relationships" r:embed="rId1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 l="-95000" r="-95000"/>
          </a:stretch>
        </a:blipFill>
      </dgm:spPr>
    </dgm:pt>
  </dgm:ptLst>
  <dgm:cxnLst>
    <dgm:cxn modelId="{C41AA00D-639C-46AC-8B49-C58D64A0BC92}" srcId="{D04DA320-4F24-43AC-AAE8-6A19483A04A3}" destId="{10315ED0-CCE9-4D06-A86E-7FAE1112FD57}" srcOrd="0" destOrd="0" parTransId="{9FA3D022-9AC9-4DDA-8C00-5668A5C39095}" sibTransId="{7E8BF895-2F6D-441A-A5E1-B64633285365}"/>
    <dgm:cxn modelId="{D353B30E-396A-41CE-A0D9-AA46F8ACE9A3}" srcId="{D04DA320-4F24-43AC-AAE8-6A19483A04A3}" destId="{26BF5EBD-4549-49A0-AD83-7E1FEEBB2D52}" srcOrd="6" destOrd="0" parTransId="{79216B2F-7453-49D4-A3AC-375D3DF2D2DD}" sibTransId="{1D00DB93-C9B4-43DA-98AE-97D896D036F0}"/>
    <dgm:cxn modelId="{829C6D0F-0669-4044-97ED-AD234CB17A86}" srcId="{D04DA320-4F24-43AC-AAE8-6A19483A04A3}" destId="{2F4AC8D6-237A-4D31-8BC0-E1AE50F92DC6}" srcOrd="3" destOrd="0" parTransId="{8CD12780-89DB-4A14-9BA5-89807C4F0A64}" sibTransId="{02C9CDE3-DA7C-4EDD-AE3B-C641E9956CE7}"/>
    <dgm:cxn modelId="{0C9E621B-4CE9-491B-967D-CD897DD22416}" type="presOf" srcId="{2F4AC8D6-237A-4D31-8BC0-E1AE50F92DC6}" destId="{8443F9FE-E374-4587-B1CC-AD94417D890C}" srcOrd="0" destOrd="0" presId="urn:microsoft.com/office/officeart/2008/layout/PictureStrips"/>
    <dgm:cxn modelId="{CDBFE221-388F-4ABB-81F4-46465117FF12}" type="presOf" srcId="{464D1888-0734-4A72-B1F6-EC7391D0CB0F}" destId="{C7ACD2DC-4C1B-4218-8615-9FAA4257D387}" srcOrd="0" destOrd="0" presId="urn:microsoft.com/office/officeart/2008/layout/PictureStrips"/>
    <dgm:cxn modelId="{752B5C2C-14AE-40BE-A220-A79076F72A2F}" srcId="{D04DA320-4F24-43AC-AAE8-6A19483A04A3}" destId="{DB3B6C72-604A-4979-BF65-714CEE6E9740}" srcOrd="4" destOrd="0" parTransId="{9A5ED3B3-8CCB-4B8A-8377-24FDC63CAAB7}" sibTransId="{E0E2C6EC-C362-441C-B735-E21512600AE8}"/>
    <dgm:cxn modelId="{4A47CB34-FF66-4A63-9DF2-068BE9A1E13C}" type="presOf" srcId="{D04DA320-4F24-43AC-AAE8-6A19483A04A3}" destId="{804C8FA1-32E5-4EC3-AA25-001962650590}" srcOrd="0" destOrd="0" presId="urn:microsoft.com/office/officeart/2008/layout/PictureStrips"/>
    <dgm:cxn modelId="{BED9C7AB-E239-48F2-95A8-9F78160B36C8}" srcId="{D04DA320-4F24-43AC-AAE8-6A19483A04A3}" destId="{E450E445-C7A7-457A-902B-513817954DC8}" srcOrd="2" destOrd="0" parTransId="{C63EE320-22B6-4E1F-9C82-FC77BBA5EEC2}" sibTransId="{ADEE73F9-C43F-40ED-9E59-AF7FB769F4B7}"/>
    <dgm:cxn modelId="{1CEA2AAD-190A-4685-9A45-8256B214A63F}" srcId="{D04DA320-4F24-43AC-AAE8-6A19483A04A3}" destId="{464D1888-0734-4A72-B1F6-EC7391D0CB0F}" srcOrd="5" destOrd="0" parTransId="{5529D42A-369A-4FA3-8780-C2ACE740DFA0}" sibTransId="{2679B605-C94D-4C43-A3EA-AFE0BE33087F}"/>
    <dgm:cxn modelId="{8556A9B4-30CF-44C5-95ED-257FCBB7D7AA}" type="presOf" srcId="{E450E445-C7A7-457A-902B-513817954DC8}" destId="{D77FD6E7-6B58-4A8A-A3F6-86F5032CAF32}" srcOrd="0" destOrd="0" presId="urn:microsoft.com/office/officeart/2008/layout/PictureStrips"/>
    <dgm:cxn modelId="{2E80F9BE-2D58-4879-82B1-C49B6B6DDAED}" type="presOf" srcId="{10315ED0-CCE9-4D06-A86E-7FAE1112FD57}" destId="{B61FC986-205A-4A45-883A-A8A5917A3F4C}" srcOrd="0" destOrd="0" presId="urn:microsoft.com/office/officeart/2008/layout/PictureStrips"/>
    <dgm:cxn modelId="{BDBCB5C7-C152-4916-9DD9-CDA13EB2BC1F}" type="presOf" srcId="{9E359602-11EA-4502-8B2A-419FB16FB809}" destId="{45626AB8-D032-4653-931F-E4DBE060DAC0}" srcOrd="0" destOrd="0" presId="urn:microsoft.com/office/officeart/2008/layout/PictureStrips"/>
    <dgm:cxn modelId="{55B0F3D8-DE87-400F-92AF-D7EC987803A1}" srcId="{D04DA320-4F24-43AC-AAE8-6A19483A04A3}" destId="{9E359602-11EA-4502-8B2A-419FB16FB809}" srcOrd="1" destOrd="0" parTransId="{4C3E8927-622B-4EFD-9451-98D7D6537DE3}" sibTransId="{B1C15827-0E54-4C31-BE51-8A53FAD19D1A}"/>
    <dgm:cxn modelId="{C88ADFD9-02DE-4181-A10E-954CD77B22F4}" type="presOf" srcId="{26BF5EBD-4549-49A0-AD83-7E1FEEBB2D52}" destId="{91EE0932-D60D-484D-90F5-E719E2309430}" srcOrd="0" destOrd="0" presId="urn:microsoft.com/office/officeart/2008/layout/PictureStrips"/>
    <dgm:cxn modelId="{F015B4F8-1496-4F6B-9D93-96A246C32C3B}" type="presOf" srcId="{DB3B6C72-604A-4979-BF65-714CEE6E9740}" destId="{4A52A500-6C79-447D-830B-C962C52D1C1A}" srcOrd="0" destOrd="0" presId="urn:microsoft.com/office/officeart/2008/layout/PictureStrips"/>
    <dgm:cxn modelId="{E58EE714-B55A-4FF2-B204-2CC7E3EA9E40}" type="presParOf" srcId="{804C8FA1-32E5-4EC3-AA25-001962650590}" destId="{16A7A00E-9722-4F92-A049-CCA5A4FD796C}" srcOrd="0" destOrd="0" presId="urn:microsoft.com/office/officeart/2008/layout/PictureStrips"/>
    <dgm:cxn modelId="{1BFE62F6-745F-49CD-841B-D81E7AAAD30F}" type="presParOf" srcId="{16A7A00E-9722-4F92-A049-CCA5A4FD796C}" destId="{B61FC986-205A-4A45-883A-A8A5917A3F4C}" srcOrd="0" destOrd="0" presId="urn:microsoft.com/office/officeart/2008/layout/PictureStrips"/>
    <dgm:cxn modelId="{CDBD5C8F-935B-4F92-9BB6-8B50C7B08071}" type="presParOf" srcId="{16A7A00E-9722-4F92-A049-CCA5A4FD796C}" destId="{8241C400-E2CC-4298-A61D-6BE9DD6BFAF4}" srcOrd="1" destOrd="0" presId="urn:microsoft.com/office/officeart/2008/layout/PictureStrips"/>
    <dgm:cxn modelId="{8F9607F2-70C0-440D-83C8-EA2372506054}" type="presParOf" srcId="{804C8FA1-32E5-4EC3-AA25-001962650590}" destId="{5273215C-E820-412A-A52A-AD43446DD64F}" srcOrd="1" destOrd="0" presId="urn:microsoft.com/office/officeart/2008/layout/PictureStrips"/>
    <dgm:cxn modelId="{0FEF9D35-78F0-428B-A90A-F20D3CCEFD31}" type="presParOf" srcId="{804C8FA1-32E5-4EC3-AA25-001962650590}" destId="{D6C4E08B-304A-449E-A025-F018C36C2506}" srcOrd="2" destOrd="0" presId="urn:microsoft.com/office/officeart/2008/layout/PictureStrips"/>
    <dgm:cxn modelId="{7FFAF35E-0B02-4F3C-95E5-155847A45D4E}" type="presParOf" srcId="{D6C4E08B-304A-449E-A025-F018C36C2506}" destId="{45626AB8-D032-4653-931F-E4DBE060DAC0}" srcOrd="0" destOrd="0" presId="urn:microsoft.com/office/officeart/2008/layout/PictureStrips"/>
    <dgm:cxn modelId="{068D41EA-7E09-4DE2-9938-62367E4ABDDA}" type="presParOf" srcId="{D6C4E08B-304A-449E-A025-F018C36C2506}" destId="{7F63BD62-E134-48C2-89BE-851F745E78AB}" srcOrd="1" destOrd="0" presId="urn:microsoft.com/office/officeart/2008/layout/PictureStrips"/>
    <dgm:cxn modelId="{6D9D716B-33B2-4974-8C53-8349296DE3B6}" type="presParOf" srcId="{804C8FA1-32E5-4EC3-AA25-001962650590}" destId="{DFCA52C8-A126-49B9-A2F7-F5929F3D7846}" srcOrd="3" destOrd="0" presId="urn:microsoft.com/office/officeart/2008/layout/PictureStrips"/>
    <dgm:cxn modelId="{FB166FAC-1081-479D-8A1A-98856A1AA3BC}" type="presParOf" srcId="{804C8FA1-32E5-4EC3-AA25-001962650590}" destId="{40377E75-B704-4B23-B170-F6A89701D4AB}" srcOrd="4" destOrd="0" presId="urn:microsoft.com/office/officeart/2008/layout/PictureStrips"/>
    <dgm:cxn modelId="{BE97E82D-42B8-4CA8-A62E-5AB8A5EC8661}" type="presParOf" srcId="{40377E75-B704-4B23-B170-F6A89701D4AB}" destId="{D77FD6E7-6B58-4A8A-A3F6-86F5032CAF32}" srcOrd="0" destOrd="0" presId="urn:microsoft.com/office/officeart/2008/layout/PictureStrips"/>
    <dgm:cxn modelId="{7C5ACEC0-0088-40D7-84D2-1CBBFAB962DC}" type="presParOf" srcId="{40377E75-B704-4B23-B170-F6A89701D4AB}" destId="{1B599BB8-9953-476E-999F-4D0D934262A8}" srcOrd="1" destOrd="0" presId="urn:microsoft.com/office/officeart/2008/layout/PictureStrips"/>
    <dgm:cxn modelId="{9F6B8527-8723-404B-98E2-0F2FF7D69517}" type="presParOf" srcId="{804C8FA1-32E5-4EC3-AA25-001962650590}" destId="{966728EC-9086-49B6-A51E-9F873009D341}" srcOrd="5" destOrd="0" presId="urn:microsoft.com/office/officeart/2008/layout/PictureStrips"/>
    <dgm:cxn modelId="{76800CD5-1526-42F6-9CB5-FC04893B3C60}" type="presParOf" srcId="{804C8FA1-32E5-4EC3-AA25-001962650590}" destId="{5B7AD1B1-45B1-4FA9-A740-CC26C2FCE2A3}" srcOrd="6" destOrd="0" presId="urn:microsoft.com/office/officeart/2008/layout/PictureStrips"/>
    <dgm:cxn modelId="{524F2031-315B-4028-8245-52A0489663F0}" type="presParOf" srcId="{5B7AD1B1-45B1-4FA9-A740-CC26C2FCE2A3}" destId="{8443F9FE-E374-4587-B1CC-AD94417D890C}" srcOrd="0" destOrd="0" presId="urn:microsoft.com/office/officeart/2008/layout/PictureStrips"/>
    <dgm:cxn modelId="{C7DE65ED-138E-4DDC-82BE-00C9F7A5B09B}" type="presParOf" srcId="{5B7AD1B1-45B1-4FA9-A740-CC26C2FCE2A3}" destId="{3E2E639E-E04B-46E3-B91B-3B38CF8A3E51}" srcOrd="1" destOrd="0" presId="urn:microsoft.com/office/officeart/2008/layout/PictureStrips"/>
    <dgm:cxn modelId="{ED408525-B7E3-47B2-84F4-6D56D7EB533D}" type="presParOf" srcId="{804C8FA1-32E5-4EC3-AA25-001962650590}" destId="{9860B778-8035-47D8-A637-36E5DEC17441}" srcOrd="7" destOrd="0" presId="urn:microsoft.com/office/officeart/2008/layout/PictureStrips"/>
    <dgm:cxn modelId="{C1EFE121-225E-4830-9CC3-88CD9B8CE33B}" type="presParOf" srcId="{804C8FA1-32E5-4EC3-AA25-001962650590}" destId="{72CBD26D-D165-4A21-A4E7-068C48C4E8B7}" srcOrd="8" destOrd="0" presId="urn:microsoft.com/office/officeart/2008/layout/PictureStrips"/>
    <dgm:cxn modelId="{15CF0EF5-4D41-489A-982A-A5F53C485089}" type="presParOf" srcId="{72CBD26D-D165-4A21-A4E7-068C48C4E8B7}" destId="{4A52A500-6C79-447D-830B-C962C52D1C1A}" srcOrd="0" destOrd="0" presId="urn:microsoft.com/office/officeart/2008/layout/PictureStrips"/>
    <dgm:cxn modelId="{26BB5311-A692-44C7-9315-B2C824E56C55}" type="presParOf" srcId="{72CBD26D-D165-4A21-A4E7-068C48C4E8B7}" destId="{F4BEAC4B-14A6-4B8E-BD47-1B0D7017BDC4}" srcOrd="1" destOrd="0" presId="urn:microsoft.com/office/officeart/2008/layout/PictureStrips"/>
    <dgm:cxn modelId="{FA43AC03-DA56-473C-B202-8F2472E7B324}" type="presParOf" srcId="{804C8FA1-32E5-4EC3-AA25-001962650590}" destId="{AC529BEC-8B9A-4DB0-AFE5-9BF0A72BADB8}" srcOrd="9" destOrd="0" presId="urn:microsoft.com/office/officeart/2008/layout/PictureStrips"/>
    <dgm:cxn modelId="{DB0CD561-9D68-4369-B50F-5FBCE1DE729F}" type="presParOf" srcId="{804C8FA1-32E5-4EC3-AA25-001962650590}" destId="{4F00C019-9078-4AF0-93E1-100D20829FED}" srcOrd="10" destOrd="0" presId="urn:microsoft.com/office/officeart/2008/layout/PictureStrips"/>
    <dgm:cxn modelId="{1833D750-DEB2-40F1-9722-F96CFC9256AE}" type="presParOf" srcId="{4F00C019-9078-4AF0-93E1-100D20829FED}" destId="{C7ACD2DC-4C1B-4218-8615-9FAA4257D387}" srcOrd="0" destOrd="0" presId="urn:microsoft.com/office/officeart/2008/layout/PictureStrips"/>
    <dgm:cxn modelId="{8FBDC112-2749-4F67-8740-57568EDA5DBA}" type="presParOf" srcId="{4F00C019-9078-4AF0-93E1-100D20829FED}" destId="{333859B2-6202-4B6F-BF65-1B623BFA06CB}" srcOrd="1" destOrd="0" presId="urn:microsoft.com/office/officeart/2008/layout/PictureStrips"/>
    <dgm:cxn modelId="{63C530AE-AC3E-44B4-A809-04E2A611EDD1}" type="presParOf" srcId="{804C8FA1-32E5-4EC3-AA25-001962650590}" destId="{1FC9856E-CEA2-45A1-81A2-2CEBB9AFA0C1}" srcOrd="11" destOrd="0" presId="urn:microsoft.com/office/officeart/2008/layout/PictureStrips"/>
    <dgm:cxn modelId="{410EDCDA-330E-4CB3-9DAB-CC451A021E4F}" type="presParOf" srcId="{804C8FA1-32E5-4EC3-AA25-001962650590}" destId="{F8A16132-5E5A-4D2C-A35F-BC00E5FA9B0F}" srcOrd="12" destOrd="0" presId="urn:microsoft.com/office/officeart/2008/layout/PictureStrips"/>
    <dgm:cxn modelId="{B244C9E8-CA86-468F-A150-7F320BFDDB2B}" type="presParOf" srcId="{F8A16132-5E5A-4D2C-A35F-BC00E5FA9B0F}" destId="{91EE0932-D60D-484D-90F5-E719E2309430}" srcOrd="0" destOrd="0" presId="urn:microsoft.com/office/officeart/2008/layout/PictureStrips"/>
    <dgm:cxn modelId="{889C8246-1FE4-4530-926E-DA739EAC8C2A}" type="presParOf" srcId="{F8A16132-5E5A-4D2C-A35F-BC00E5FA9B0F}" destId="{595919DC-06E2-4E56-8838-867D00F12E53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1FC986-205A-4A45-883A-A8A5917A3F4C}">
      <dsp:nvSpPr>
        <dsp:cNvPr id="0" name=""/>
        <dsp:cNvSpPr/>
      </dsp:nvSpPr>
      <dsp:spPr>
        <a:xfrm>
          <a:off x="643321" y="304205"/>
          <a:ext cx="3192908" cy="997783"/>
        </a:xfrm>
        <a:prstGeom prst="rect">
          <a:avLst/>
        </a:prstGeom>
        <a:solidFill>
          <a:schemeClr val="lt2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5832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/>
            <a:t>31. 3. – Ukončení podávání projektů </a:t>
          </a:r>
          <a:endParaRPr lang="cs-CZ" sz="1800" b="1" kern="1200" dirty="0"/>
        </a:p>
      </dsp:txBody>
      <dsp:txXfrm>
        <a:off x="643321" y="304205"/>
        <a:ext cx="3192908" cy="997783"/>
      </dsp:txXfrm>
    </dsp:sp>
    <dsp:sp modelId="{8241C400-E2CC-4298-A61D-6BE9DD6BFAF4}">
      <dsp:nvSpPr>
        <dsp:cNvPr id="0" name=""/>
        <dsp:cNvSpPr/>
      </dsp:nvSpPr>
      <dsp:spPr>
        <a:xfrm>
          <a:off x="510283" y="160080"/>
          <a:ext cx="698448" cy="1047673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 l="-95000" r="-95000"/>
          </a:stretch>
        </a:blip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626AB8-D032-4653-931F-E4DBE060DAC0}">
      <dsp:nvSpPr>
        <dsp:cNvPr id="0" name=""/>
        <dsp:cNvSpPr/>
      </dsp:nvSpPr>
      <dsp:spPr>
        <a:xfrm>
          <a:off x="4189668" y="304205"/>
          <a:ext cx="3192908" cy="997783"/>
        </a:xfrm>
        <a:prstGeom prst="rect">
          <a:avLst/>
        </a:prstGeom>
        <a:solidFill>
          <a:schemeClr val="lt2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5832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/>
            <a:t>30. 4. – Ukončení kontroly projektů</a:t>
          </a:r>
          <a:endParaRPr lang="cs-CZ" sz="1800" b="1" kern="1200" dirty="0"/>
        </a:p>
      </dsp:txBody>
      <dsp:txXfrm>
        <a:off x="4189668" y="304205"/>
        <a:ext cx="3192908" cy="997783"/>
      </dsp:txXfrm>
    </dsp:sp>
    <dsp:sp modelId="{7F63BD62-E134-48C2-89BE-851F745E78AB}">
      <dsp:nvSpPr>
        <dsp:cNvPr id="0" name=""/>
        <dsp:cNvSpPr/>
      </dsp:nvSpPr>
      <dsp:spPr>
        <a:xfrm>
          <a:off x="4056630" y="160080"/>
          <a:ext cx="698448" cy="1047673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 l="-95000" r="-95000"/>
          </a:stretch>
        </a:blip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7FD6E7-6B58-4A8A-A3F6-86F5032CAF32}">
      <dsp:nvSpPr>
        <dsp:cNvPr id="0" name=""/>
        <dsp:cNvSpPr/>
      </dsp:nvSpPr>
      <dsp:spPr>
        <a:xfrm>
          <a:off x="643321" y="1560304"/>
          <a:ext cx="3192908" cy="997783"/>
        </a:xfrm>
        <a:prstGeom prst="rect">
          <a:avLst/>
        </a:prstGeom>
        <a:solidFill>
          <a:schemeClr val="lt2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5832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/>
            <a:t>2. 5. – Vyhlášení ankety</a:t>
          </a:r>
          <a:endParaRPr lang="cs-CZ" sz="1800" b="1" kern="1200" dirty="0"/>
        </a:p>
      </dsp:txBody>
      <dsp:txXfrm>
        <a:off x="643321" y="1560304"/>
        <a:ext cx="3192908" cy="997783"/>
      </dsp:txXfrm>
    </dsp:sp>
    <dsp:sp modelId="{1B599BB8-9953-476E-999F-4D0D934262A8}">
      <dsp:nvSpPr>
        <dsp:cNvPr id="0" name=""/>
        <dsp:cNvSpPr/>
      </dsp:nvSpPr>
      <dsp:spPr>
        <a:xfrm>
          <a:off x="510283" y="1416179"/>
          <a:ext cx="698448" cy="1047673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 l="-95000" r="-95000"/>
          </a:stretch>
        </a:blip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43F9FE-E374-4587-B1CC-AD94417D890C}">
      <dsp:nvSpPr>
        <dsp:cNvPr id="0" name=""/>
        <dsp:cNvSpPr/>
      </dsp:nvSpPr>
      <dsp:spPr>
        <a:xfrm>
          <a:off x="4189668" y="1560304"/>
          <a:ext cx="3192908" cy="997783"/>
        </a:xfrm>
        <a:prstGeom prst="rect">
          <a:avLst/>
        </a:prstGeom>
        <a:solidFill>
          <a:schemeClr val="lt2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5832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/>
            <a:t>16. 5. – Ukončení hlasování veřejnosti</a:t>
          </a:r>
          <a:endParaRPr lang="cs-CZ" sz="1800" b="1" kern="1200" dirty="0"/>
        </a:p>
      </dsp:txBody>
      <dsp:txXfrm>
        <a:off x="4189668" y="1560304"/>
        <a:ext cx="3192908" cy="997783"/>
      </dsp:txXfrm>
    </dsp:sp>
    <dsp:sp modelId="{3E2E639E-E04B-46E3-B91B-3B38CF8A3E51}">
      <dsp:nvSpPr>
        <dsp:cNvPr id="0" name=""/>
        <dsp:cNvSpPr/>
      </dsp:nvSpPr>
      <dsp:spPr>
        <a:xfrm>
          <a:off x="4056630" y="1416179"/>
          <a:ext cx="698448" cy="1047673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 l="-95000" r="-95000"/>
          </a:stretch>
        </a:blip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52A500-6C79-447D-830B-C962C52D1C1A}">
      <dsp:nvSpPr>
        <dsp:cNvPr id="0" name=""/>
        <dsp:cNvSpPr/>
      </dsp:nvSpPr>
      <dsp:spPr>
        <a:xfrm>
          <a:off x="643321" y="2816403"/>
          <a:ext cx="3192908" cy="997783"/>
        </a:xfrm>
        <a:prstGeom prst="rect">
          <a:avLst/>
        </a:prstGeom>
        <a:solidFill>
          <a:schemeClr val="lt2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5832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/>
            <a:t>31. 5. – Zveřejnění vítězných projektů </a:t>
          </a:r>
          <a:endParaRPr lang="cs-CZ" sz="1800" b="1" kern="1200" dirty="0"/>
        </a:p>
      </dsp:txBody>
      <dsp:txXfrm>
        <a:off x="643321" y="2816403"/>
        <a:ext cx="3192908" cy="997783"/>
      </dsp:txXfrm>
    </dsp:sp>
    <dsp:sp modelId="{F4BEAC4B-14A6-4B8E-BD47-1B0D7017BDC4}">
      <dsp:nvSpPr>
        <dsp:cNvPr id="0" name=""/>
        <dsp:cNvSpPr/>
      </dsp:nvSpPr>
      <dsp:spPr>
        <a:xfrm>
          <a:off x="510283" y="2672278"/>
          <a:ext cx="698448" cy="1047673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 l="-95000" r="-95000"/>
          </a:stretch>
        </a:blip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ACD2DC-4C1B-4218-8615-9FAA4257D387}">
      <dsp:nvSpPr>
        <dsp:cNvPr id="0" name=""/>
        <dsp:cNvSpPr/>
      </dsp:nvSpPr>
      <dsp:spPr>
        <a:xfrm>
          <a:off x="4189668" y="2816403"/>
          <a:ext cx="3192908" cy="997783"/>
        </a:xfrm>
        <a:prstGeom prst="rect">
          <a:avLst/>
        </a:prstGeom>
        <a:solidFill>
          <a:schemeClr val="lt2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5832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/>
            <a:t>15. 12. – Ukončení realizace projektu</a:t>
          </a:r>
          <a:endParaRPr lang="cs-CZ" sz="1800" b="1" kern="1200" dirty="0"/>
        </a:p>
      </dsp:txBody>
      <dsp:txXfrm>
        <a:off x="4189668" y="2816403"/>
        <a:ext cx="3192908" cy="997783"/>
      </dsp:txXfrm>
    </dsp:sp>
    <dsp:sp modelId="{333859B2-6202-4B6F-BF65-1B623BFA06CB}">
      <dsp:nvSpPr>
        <dsp:cNvPr id="0" name=""/>
        <dsp:cNvSpPr/>
      </dsp:nvSpPr>
      <dsp:spPr>
        <a:xfrm>
          <a:off x="4056630" y="2672278"/>
          <a:ext cx="698448" cy="1047673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 l="-95000" r="-95000"/>
          </a:stretch>
        </a:blip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EE0932-D60D-484D-90F5-E719E2309430}">
      <dsp:nvSpPr>
        <dsp:cNvPr id="0" name=""/>
        <dsp:cNvSpPr/>
      </dsp:nvSpPr>
      <dsp:spPr>
        <a:xfrm>
          <a:off x="2416494" y="4072502"/>
          <a:ext cx="3192908" cy="997783"/>
        </a:xfrm>
        <a:prstGeom prst="rect">
          <a:avLst/>
        </a:prstGeom>
        <a:solidFill>
          <a:schemeClr val="lt2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5832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20. 12. – Vyhodnocení projektu – veřejné setkání </a:t>
          </a:r>
        </a:p>
      </dsp:txBody>
      <dsp:txXfrm>
        <a:off x="2416494" y="4072502"/>
        <a:ext cx="3192908" cy="997783"/>
      </dsp:txXfrm>
    </dsp:sp>
    <dsp:sp modelId="{595919DC-06E2-4E56-8838-867D00F12E53}">
      <dsp:nvSpPr>
        <dsp:cNvPr id="0" name=""/>
        <dsp:cNvSpPr/>
      </dsp:nvSpPr>
      <dsp:spPr>
        <a:xfrm>
          <a:off x="2283456" y="3928377"/>
          <a:ext cx="698448" cy="1047673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 l="-95000" r="-95000"/>
          </a:stretch>
        </a:blip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6EAE9-20CF-4746-BFEE-A55542DAE760}" type="datetimeFigureOut">
              <a:rPr lang="cs-CZ" smtClean="0"/>
              <a:t>01.02.2022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DD62C-8FC7-4362-AB7F-F94E92F0859C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9766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6EAE9-20CF-4746-BFEE-A55542DAE760}" type="datetimeFigureOut">
              <a:rPr lang="cs-CZ" smtClean="0"/>
              <a:t>01.02.2022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DD62C-8FC7-4362-AB7F-F94E92F085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8778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6EAE9-20CF-4746-BFEE-A55542DAE760}" type="datetimeFigureOut">
              <a:rPr lang="cs-CZ" smtClean="0"/>
              <a:t>01.02.2022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DD62C-8FC7-4362-AB7F-F94E92F085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8492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6EAE9-20CF-4746-BFEE-A55542DAE760}" type="datetimeFigureOut">
              <a:rPr lang="cs-CZ" smtClean="0"/>
              <a:t>01.02.2022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DD62C-8FC7-4362-AB7F-F94E92F0859C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6397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6EAE9-20CF-4746-BFEE-A55542DAE760}" type="datetimeFigureOut">
              <a:rPr lang="cs-CZ" smtClean="0"/>
              <a:t>01.02.2022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DD62C-8FC7-4362-AB7F-F94E92F085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2540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6EAE9-20CF-4746-BFEE-A55542DAE760}" type="datetimeFigureOut">
              <a:rPr lang="cs-CZ" smtClean="0"/>
              <a:t>01.02.2022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DD62C-8FC7-4362-AB7F-F94E92F0859C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12873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6EAE9-20CF-4746-BFEE-A55542DAE760}" type="datetimeFigureOut">
              <a:rPr lang="cs-CZ" smtClean="0"/>
              <a:t>01.02.2022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DD62C-8FC7-4362-AB7F-F94E92F085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6750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6EAE9-20CF-4746-BFEE-A55542DAE760}" type="datetimeFigureOut">
              <a:rPr lang="cs-CZ" smtClean="0"/>
              <a:t>01.02.2022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DD62C-8FC7-4362-AB7F-F94E92F085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18293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6EAE9-20CF-4746-BFEE-A55542DAE760}" type="datetimeFigureOut">
              <a:rPr lang="cs-CZ" smtClean="0"/>
              <a:t>01.02.2022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DD62C-8FC7-4362-AB7F-F94E92F085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8414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6EAE9-20CF-4746-BFEE-A55542DAE760}" type="datetimeFigureOut">
              <a:rPr lang="cs-CZ" smtClean="0"/>
              <a:t>01.02.2022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DD62C-8FC7-4362-AB7F-F94E92F085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7991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6EAE9-20CF-4746-BFEE-A55542DAE760}" type="datetimeFigureOut">
              <a:rPr lang="cs-CZ" smtClean="0"/>
              <a:t>01.02.2022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DD62C-8FC7-4362-AB7F-F94E92F085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5053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6EAE9-20CF-4746-BFEE-A55542DAE760}" type="datetimeFigureOut">
              <a:rPr lang="cs-CZ" smtClean="0"/>
              <a:t>01.02.2022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DD62C-8FC7-4362-AB7F-F94E92F085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9739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6EAE9-20CF-4746-BFEE-A55542DAE760}" type="datetimeFigureOut">
              <a:rPr lang="cs-CZ" smtClean="0"/>
              <a:t>01.02.2022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DD62C-8FC7-4362-AB7F-F94E92F085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4797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6EAE9-20CF-4746-BFEE-A55542DAE760}" type="datetimeFigureOut">
              <a:rPr lang="cs-CZ" smtClean="0"/>
              <a:t>01.02.2022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DD62C-8FC7-4362-AB7F-F94E92F085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6439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6EAE9-20CF-4746-BFEE-A55542DAE760}" type="datetimeFigureOut">
              <a:rPr lang="cs-CZ" smtClean="0"/>
              <a:t>01.02.2022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DD62C-8FC7-4362-AB7F-F94E92F085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3566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6EAE9-20CF-4746-BFEE-A55542DAE760}" type="datetimeFigureOut">
              <a:rPr lang="cs-CZ" smtClean="0"/>
              <a:t>01.02.2022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DD62C-8FC7-4362-AB7F-F94E92F085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7982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6EAE9-20CF-4746-BFEE-A55542DAE760}" type="datetimeFigureOut">
              <a:rPr lang="cs-CZ" smtClean="0"/>
              <a:t>01.02.2022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DD62C-8FC7-4362-AB7F-F94E92F085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8849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9E6EAE9-20CF-4746-BFEE-A55542DAE760}" type="datetimeFigureOut">
              <a:rPr lang="cs-CZ" smtClean="0"/>
              <a:t>01.02.2022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9ADD62C-8FC7-4362-AB7F-F94E92F085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90752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olbertova@vitkov.info" TargetMode="External"/><Relationship Id="rId2" Type="http://schemas.openxmlformats.org/officeDocument/2006/relationships/hyperlink" Target="mailto:participace@vitkov.eu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B04CEE6D-55FC-4761-88E8-FE0FE83949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182880"/>
            <a:ext cx="10671048" cy="4306824"/>
          </a:xfrm>
        </p:spPr>
        <p:txBody>
          <a:bodyPr>
            <a:normAutofit fontScale="62500" lnSpcReduction="20000"/>
          </a:bodyPr>
          <a:lstStyle/>
          <a:p>
            <a:endParaRPr lang="cs-CZ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9600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Participativní rozpočet </a:t>
            </a:r>
          </a:p>
          <a:p>
            <a:r>
              <a:rPr lang="cs-CZ" sz="9600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města Vítkova</a:t>
            </a:r>
          </a:p>
          <a:p>
            <a:endParaRPr lang="cs-CZ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5700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Vítejte ve zdravém městě </a:t>
            </a:r>
            <a:endParaRPr lang="cs-CZ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5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endParaRPr lang="cs-CZ" dirty="0"/>
          </a:p>
        </p:txBody>
      </p:sp>
      <p:pic>
        <p:nvPicPr>
          <p:cNvPr id="1030" name="Picture 6" descr="Ok, A-Ok, Žena, Ano, Pozitivní, Symbol">
            <a:extLst>
              <a:ext uri="{FF2B5EF4-FFF2-40B4-BE49-F238E27FC236}">
                <a16:creationId xmlns:a16="http://schemas.microsoft.com/office/drawing/2014/main" id="{CEB14B80-E464-426F-B155-5ACFF4CB69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3" t="-282" r="8067" b="282"/>
          <a:stretch/>
        </p:blipFill>
        <p:spPr bwMode="auto">
          <a:xfrm flipH="1">
            <a:off x="8026590" y="2834640"/>
            <a:ext cx="4349877" cy="370332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7D66D4E8-FDE0-45F7-BF18-30F84ADCD150}"/>
              </a:ext>
            </a:extLst>
          </p:cNvPr>
          <p:cNvSpPr txBox="1"/>
          <p:nvPr/>
        </p:nvSpPr>
        <p:spPr>
          <a:xfrm>
            <a:off x="576072" y="5605272"/>
            <a:ext cx="5519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Město Vítkov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BCCC97F4-661D-41AF-AF2C-5C841E712BD2}"/>
              </a:ext>
            </a:extLst>
          </p:cNvPr>
          <p:cNvSpPr txBox="1"/>
          <p:nvPr/>
        </p:nvSpPr>
        <p:spPr>
          <a:xfrm>
            <a:off x="722376" y="4626864"/>
            <a:ext cx="4818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Měníme Vítkov k lepšímu </a:t>
            </a:r>
          </a:p>
        </p:txBody>
      </p:sp>
    </p:spTree>
    <p:extLst>
      <p:ext uri="{BB962C8B-B14F-4D97-AF65-F5344CB8AC3E}">
        <p14:creationId xmlns:p14="http://schemas.microsoft.com/office/powerpoint/2010/main" val="137131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FA7166-0E6F-4952-98EB-F033F5512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299380"/>
            <a:ext cx="10160572" cy="1507067"/>
          </a:xfrm>
        </p:spPr>
        <p:txBody>
          <a:bodyPr>
            <a:normAutofit fontScale="90000"/>
          </a:bodyPr>
          <a:lstStyle/>
          <a:p>
            <a:r>
              <a:rPr lang="cs-CZ" sz="4800" b="1" dirty="0"/>
              <a:t>Co to je participativní rozpočet</a:t>
            </a:r>
            <a:br>
              <a:rPr lang="cs-CZ" sz="4800" b="1" dirty="0"/>
            </a:br>
            <a:r>
              <a:rPr lang="cs-CZ" sz="2700" b="1" dirty="0"/>
              <a:t>Trocha teorie…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0095F7-CC84-45EB-BD22-E80077C61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672" y="1901952"/>
            <a:ext cx="9482456" cy="4163907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dirty="0">
                <a:solidFill>
                  <a:srgbClr val="002060"/>
                </a:solidFill>
              </a:rPr>
              <a:t>Projekty jsou založeny na principech </a:t>
            </a:r>
            <a:r>
              <a:rPr lang="cs-CZ" b="1" dirty="0">
                <a:solidFill>
                  <a:srgbClr val="002060"/>
                </a:solidFill>
              </a:rPr>
              <a:t>udržitelného rozvoje a zvyšování kvality života ve městě.</a:t>
            </a:r>
          </a:p>
          <a:p>
            <a:pPr marL="0" indent="0">
              <a:buNone/>
            </a:pPr>
            <a:endParaRPr lang="cs-CZ" sz="1000" b="1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cs-CZ" b="1" dirty="0">
                <a:solidFill>
                  <a:srgbClr val="002060"/>
                </a:solidFill>
              </a:rPr>
              <a:t>Slouží k vybudování konkrétního cíle </a:t>
            </a:r>
            <a:r>
              <a:rPr lang="cs-CZ" dirty="0">
                <a:solidFill>
                  <a:srgbClr val="002060"/>
                </a:solidFill>
              </a:rPr>
              <a:t>(dětské nebo sportovní hřiště, posezení, zkulturnění nevzhledného plácku,  výsadba stromů nebo květin, komunitní zahrady, atrakce pro děti…).</a:t>
            </a:r>
          </a:p>
          <a:p>
            <a:pPr>
              <a:buFont typeface="Wingdings" panose="05000000000000000000" pitchFamily="2" charset="2"/>
              <a:buChar char="v"/>
            </a:pPr>
            <a:endParaRPr lang="cs-CZ" sz="10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cs-CZ" b="1" dirty="0">
                <a:solidFill>
                  <a:srgbClr val="002060"/>
                </a:solidFill>
              </a:rPr>
              <a:t>Občané předkládají návrhy </a:t>
            </a:r>
            <a:r>
              <a:rPr lang="cs-CZ" dirty="0">
                <a:solidFill>
                  <a:srgbClr val="002060"/>
                </a:solidFill>
              </a:rPr>
              <a:t>projektů.</a:t>
            </a:r>
          </a:p>
          <a:p>
            <a:pPr marL="0" indent="0">
              <a:buNone/>
            </a:pPr>
            <a:endParaRPr lang="cs-CZ" sz="10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cs-CZ" b="1" dirty="0">
                <a:solidFill>
                  <a:srgbClr val="002060"/>
                </a:solidFill>
              </a:rPr>
              <a:t>Občané rozhodnou o konkrétním projektu</a:t>
            </a:r>
            <a:r>
              <a:rPr lang="cs-CZ" dirty="0">
                <a:solidFill>
                  <a:srgbClr val="002060"/>
                </a:solidFill>
              </a:rPr>
              <a:t>, který se bude realizovat. </a:t>
            </a:r>
          </a:p>
          <a:p>
            <a:pPr>
              <a:buFont typeface="Wingdings" panose="05000000000000000000" pitchFamily="2" charset="2"/>
              <a:buChar char="v"/>
            </a:pPr>
            <a:endParaRPr lang="cs-CZ" sz="11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cs-CZ" b="1" dirty="0">
                <a:solidFill>
                  <a:srgbClr val="002060"/>
                </a:solidFill>
              </a:rPr>
              <a:t>Vy navrhujete – my realizujeme. </a:t>
            </a:r>
            <a:r>
              <a:rPr lang="cs-CZ" dirty="0">
                <a:solidFill>
                  <a:srgbClr val="002060"/>
                </a:solidFill>
              </a:rPr>
              <a:t>Město zajistí financování a realizaci. Budeme rádi, když nám s realizací pomůžete a my z rozpočtu podpoříme projekty v celkové výši </a:t>
            </a:r>
            <a:r>
              <a:rPr lang="cs-CZ" b="1" dirty="0">
                <a:solidFill>
                  <a:srgbClr val="002060"/>
                </a:solidFill>
              </a:rPr>
              <a:t>500.000 Kč</a:t>
            </a:r>
            <a:r>
              <a:rPr lang="cs-CZ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5" name="Picture 2" descr="Myslící, Osoba, Člověk Myslí, Myslet Si">
            <a:extLst>
              <a:ext uri="{FF2B5EF4-FFF2-40B4-BE49-F238E27FC236}">
                <a16:creationId xmlns:a16="http://schemas.microsoft.com/office/drawing/2014/main" id="{EE7401EB-1E78-4871-9D88-9EABC7093E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2" r="16931"/>
          <a:stretch/>
        </p:blipFill>
        <p:spPr bwMode="auto">
          <a:xfrm flipH="1">
            <a:off x="9258299" y="187197"/>
            <a:ext cx="3172969" cy="32385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841857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094DC0-8DBA-4F43-9E1D-D447956978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192024"/>
            <a:ext cx="8953564" cy="914401"/>
          </a:xfrm>
        </p:spPr>
        <p:txBody>
          <a:bodyPr/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Časový harmonogram</a:t>
            </a:r>
          </a:p>
        </p:txBody>
      </p:sp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3834EF3E-A7B5-4D94-B325-342F528E48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8946184"/>
              </p:ext>
            </p:extLst>
          </p:nvPr>
        </p:nvGraphicFramePr>
        <p:xfrm>
          <a:off x="-184468" y="1106425"/>
          <a:ext cx="7892860" cy="52303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Fotbalová Branka, Podnikání, Myšlenka">
            <a:extLst>
              <a:ext uri="{FF2B5EF4-FFF2-40B4-BE49-F238E27FC236}">
                <a16:creationId xmlns:a16="http://schemas.microsoft.com/office/drawing/2014/main" id="{D6CBCC6E-7950-4C3D-AC06-7EFF62E66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707" y="4041648"/>
            <a:ext cx="3320415" cy="2213610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983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4F697E-B4E7-48B5-90E6-FA84D83DA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2756" y="310895"/>
            <a:ext cx="4659728" cy="865632"/>
          </a:xfrm>
        </p:spPr>
        <p:txBody>
          <a:bodyPr>
            <a:normAutofit/>
          </a:bodyPr>
          <a:lstStyle/>
          <a:p>
            <a:r>
              <a:rPr lang="cs-CZ" sz="4800" b="1" dirty="0">
                <a:latin typeface="Arial" panose="020B0604020202020204" pitchFamily="34" charset="0"/>
                <a:cs typeface="Arial" panose="020B0604020202020204" pitchFamily="34" charset="0"/>
              </a:rPr>
              <a:t>Tipy odjinud</a:t>
            </a:r>
          </a:p>
        </p:txBody>
      </p:sp>
      <p:pic>
        <p:nvPicPr>
          <p:cNvPr id="5" name="Zástupný symbol obrázku 4">
            <a:extLst>
              <a:ext uri="{FF2B5EF4-FFF2-40B4-BE49-F238E27FC236}">
                <a16:creationId xmlns:a16="http://schemas.microsoft.com/office/drawing/2014/main" id="{D114565F-5BD9-489D-B2E7-37C1BA237E8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6256" r="26256"/>
          <a:stretch>
            <a:fillRect/>
          </a:stretch>
        </p:blipFill>
        <p:spPr>
          <a:xfrm>
            <a:off x="449516" y="384048"/>
            <a:ext cx="2430844" cy="3387354"/>
          </a:xfrm>
          <a:prstGeom prst="rect">
            <a:avLst/>
          </a:prstGeo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CDE2071-7918-458C-B8DE-06986EDAA3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2736" y="1461792"/>
            <a:ext cx="5219748" cy="1811760"/>
          </a:xfrm>
        </p:spPr>
        <p:txBody>
          <a:bodyPr>
            <a:normAutofit fontScale="92500"/>
          </a:bodyPr>
          <a:lstStyle/>
          <a:p>
            <a:r>
              <a:rPr lang="cs-CZ" sz="3600" b="1" dirty="0"/>
              <a:t>Dětský přírodní ráj</a:t>
            </a:r>
          </a:p>
          <a:p>
            <a:r>
              <a:rPr lang="cs-CZ" b="1" dirty="0"/>
              <a:t>Ostrava – Dubina a Bělský les (zahrada MŠ)</a:t>
            </a:r>
          </a:p>
          <a:p>
            <a:pPr algn="l"/>
            <a:r>
              <a:rPr lang="cs-CZ" sz="1700" b="1" i="0" dirty="0">
                <a:solidFill>
                  <a:schemeClr val="tx1"/>
                </a:solidFill>
                <a:effectLst/>
                <a:latin typeface="Rubik"/>
              </a:rPr>
              <a:t>Anotace projektu</a:t>
            </a:r>
          </a:p>
          <a:p>
            <a:r>
              <a:rPr lang="cs-CZ" sz="1700" b="0" i="0" dirty="0">
                <a:solidFill>
                  <a:schemeClr val="tx1"/>
                </a:solidFill>
                <a:effectLst/>
                <a:latin typeface="Rubik"/>
              </a:rPr>
              <a:t>Vytvořit dětem přírodní prostředí pro hru, pokusy a objevy.</a:t>
            </a:r>
            <a:endParaRPr lang="cs-CZ" sz="1700" b="1" dirty="0">
              <a:solidFill>
                <a:schemeClr val="tx1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DA979BB-A01B-4EC1-9275-6D5608038E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3893"/>
          <a:stretch/>
        </p:blipFill>
        <p:spPr>
          <a:xfrm>
            <a:off x="449516" y="4023645"/>
            <a:ext cx="4976588" cy="2523459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93DAB702-E718-411A-96FF-EDFD428CE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638" y="4023645"/>
            <a:ext cx="3364612" cy="252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AC697A37-E27F-4BF9-9C1D-44F836C0BC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840"/>
          <a:stretch/>
        </p:blipFill>
        <p:spPr bwMode="auto">
          <a:xfrm>
            <a:off x="3023616" y="390698"/>
            <a:ext cx="3072384" cy="338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B96FF3BD-1455-486F-9BD4-7F8D8BED73F5}"/>
              </a:ext>
            </a:extLst>
          </p:cNvPr>
          <p:cNvSpPr txBox="1"/>
          <p:nvPr/>
        </p:nvSpPr>
        <p:spPr>
          <a:xfrm>
            <a:off x="9637776" y="6025896"/>
            <a:ext cx="2386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chemeClr val="tx1">
                    <a:lumMod val="75000"/>
                  </a:schemeClr>
                </a:solidFill>
              </a:rPr>
              <a:t>Zdroj: www.nasjih.cz</a:t>
            </a:r>
          </a:p>
        </p:txBody>
      </p:sp>
    </p:spTree>
    <p:extLst>
      <p:ext uri="{BB962C8B-B14F-4D97-AF65-F5344CB8AC3E}">
        <p14:creationId xmlns:p14="http://schemas.microsoft.com/office/powerpoint/2010/main" val="1533424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4F697E-B4E7-48B5-90E6-FA84D83DA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2756" y="310895"/>
            <a:ext cx="4659728" cy="865632"/>
          </a:xfrm>
        </p:spPr>
        <p:txBody>
          <a:bodyPr>
            <a:normAutofit/>
          </a:bodyPr>
          <a:lstStyle/>
          <a:p>
            <a:r>
              <a:rPr lang="cs-CZ" sz="4800" b="1" dirty="0">
                <a:latin typeface="Arial" panose="020B0604020202020204" pitchFamily="34" charset="0"/>
                <a:cs typeface="Arial" panose="020B0604020202020204" pitchFamily="34" charset="0"/>
              </a:rPr>
              <a:t>Tipy odjinud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CDE2071-7918-458C-B8DE-06986EDAA3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2736" y="1176527"/>
            <a:ext cx="5219748" cy="2097025"/>
          </a:xfrm>
        </p:spPr>
        <p:txBody>
          <a:bodyPr>
            <a:normAutofit fontScale="70000" lnSpcReduction="20000"/>
          </a:bodyPr>
          <a:lstStyle/>
          <a:p>
            <a:r>
              <a:rPr lang="cs-CZ" sz="3600" b="1" dirty="0"/>
              <a:t>Park plný překvapení </a:t>
            </a:r>
          </a:p>
          <a:p>
            <a:r>
              <a:rPr lang="cs-CZ" sz="3600" b="1" dirty="0"/>
              <a:t>zemní trampolíny</a:t>
            </a:r>
          </a:p>
          <a:p>
            <a:r>
              <a:rPr lang="cs-CZ" sz="2600" b="1" dirty="0"/>
              <a:t>Český Brod</a:t>
            </a:r>
          </a:p>
          <a:p>
            <a:pPr algn="l"/>
            <a:r>
              <a:rPr lang="cs-CZ" sz="2200" b="1" i="0" dirty="0">
                <a:solidFill>
                  <a:schemeClr val="tx1"/>
                </a:solidFill>
                <a:effectLst/>
                <a:latin typeface="Rubik"/>
              </a:rPr>
              <a:t>Anotace projektu</a:t>
            </a:r>
          </a:p>
          <a:p>
            <a:pPr algn="l"/>
            <a:r>
              <a:rPr lang="cs-CZ" sz="2200" b="0" i="0" dirty="0">
                <a:solidFill>
                  <a:schemeClr val="tx1"/>
                </a:solidFill>
                <a:effectLst/>
                <a:latin typeface="ubuntu"/>
              </a:rPr>
              <a:t>Zatraktivnění parku a motivace občanů k trávení volného času               v tomto půvabné prostoru.</a:t>
            </a:r>
            <a:endParaRPr lang="cs-CZ" sz="2200" b="1" i="0" dirty="0">
              <a:solidFill>
                <a:schemeClr val="tx1"/>
              </a:solidFill>
              <a:effectLst/>
              <a:latin typeface="Rubik"/>
            </a:endParaRPr>
          </a:p>
          <a:p>
            <a:pPr algn="l"/>
            <a:endParaRPr lang="cs-CZ" sz="1700" b="1" i="0" dirty="0">
              <a:solidFill>
                <a:schemeClr val="tx1"/>
              </a:solidFill>
              <a:effectLst/>
              <a:latin typeface="Rubik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96FF3BD-1455-486F-9BD4-7F8D8BED73F5}"/>
              </a:ext>
            </a:extLst>
          </p:cNvPr>
          <p:cNvSpPr txBox="1"/>
          <p:nvPr/>
        </p:nvSpPr>
        <p:spPr>
          <a:xfrm>
            <a:off x="8467344" y="5925312"/>
            <a:ext cx="372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chemeClr val="tx1">
                    <a:lumMod val="75000"/>
                  </a:schemeClr>
                </a:solidFill>
              </a:rPr>
              <a:t>Zdroj:</a:t>
            </a:r>
          </a:p>
          <a:p>
            <a:r>
              <a:rPr lang="cs-CZ" sz="1400" dirty="0">
                <a:solidFill>
                  <a:schemeClr val="tx1">
                    <a:lumMod val="75000"/>
                  </a:schemeClr>
                </a:solidFill>
              </a:rPr>
              <a:t>https://www.participativni-rozpocet.cz/</a:t>
            </a:r>
          </a:p>
        </p:txBody>
      </p:sp>
      <p:pic>
        <p:nvPicPr>
          <p:cNvPr id="12" name="Zástupný symbol obrázku 11">
            <a:extLst>
              <a:ext uri="{FF2B5EF4-FFF2-40B4-BE49-F238E27FC236}">
                <a16:creationId xmlns:a16="http://schemas.microsoft.com/office/drawing/2014/main" id="{83E7B473-A29A-4ED5-8B18-ED6869D34D5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3465" b="3465"/>
          <a:stretch>
            <a:fillRect/>
          </a:stretch>
        </p:blipFill>
        <p:spPr>
          <a:xfrm>
            <a:off x="449516" y="310895"/>
            <a:ext cx="2769172" cy="3858810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DFD43F1E-E838-42B0-B137-DBB49E5C6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3760" y="3429000"/>
            <a:ext cx="4760976" cy="318018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280FE87C-DFE0-4D9F-B187-69E77BE3B4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14" y="4532304"/>
            <a:ext cx="2769171" cy="2076879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BAE2E71D-AB6B-424A-B617-5760102D5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1301" y="310895"/>
            <a:ext cx="2809875" cy="272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863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4F697E-B4E7-48B5-90E6-FA84D83DA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2756" y="310895"/>
            <a:ext cx="4659728" cy="865632"/>
          </a:xfrm>
        </p:spPr>
        <p:txBody>
          <a:bodyPr>
            <a:normAutofit/>
          </a:bodyPr>
          <a:lstStyle/>
          <a:p>
            <a:r>
              <a:rPr lang="cs-CZ" sz="4800" b="1" dirty="0">
                <a:latin typeface="Arial" panose="020B0604020202020204" pitchFamily="34" charset="0"/>
                <a:cs typeface="Arial" panose="020B0604020202020204" pitchFamily="34" charset="0"/>
              </a:rPr>
              <a:t>Tipy odjinud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CDE2071-7918-458C-B8DE-06986EDAA3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13105" y="1176527"/>
            <a:ext cx="5824728" cy="2005585"/>
          </a:xfrm>
        </p:spPr>
        <p:txBody>
          <a:bodyPr>
            <a:normAutofit fontScale="92500" lnSpcReduction="10000"/>
          </a:bodyPr>
          <a:lstStyle/>
          <a:p>
            <a:r>
              <a:rPr lang="cs-CZ" sz="3600" b="1" dirty="0" err="1"/>
              <a:t>Pumptrack</a:t>
            </a:r>
            <a:r>
              <a:rPr lang="cs-CZ" sz="3600" b="1" dirty="0"/>
              <a:t> pod Pekárnou </a:t>
            </a:r>
          </a:p>
          <a:p>
            <a:r>
              <a:rPr lang="cs-CZ" sz="2600" b="1" dirty="0"/>
              <a:t>Brno</a:t>
            </a:r>
          </a:p>
          <a:p>
            <a:pPr algn="l"/>
            <a:r>
              <a:rPr lang="cs-CZ" sz="2200" b="1" i="0" dirty="0">
                <a:solidFill>
                  <a:schemeClr val="tx1"/>
                </a:solidFill>
                <a:effectLst/>
                <a:latin typeface="Rubik"/>
              </a:rPr>
              <a:t>Anotace projektu</a:t>
            </a:r>
          </a:p>
          <a:p>
            <a:r>
              <a:rPr lang="cs-CZ" sz="1600" b="1" i="0" dirty="0" err="1">
                <a:solidFill>
                  <a:schemeClr val="tx1"/>
                </a:solidFill>
                <a:effectLst/>
                <a:latin typeface="Raleway" pitchFamily="2" charset="-18"/>
              </a:rPr>
              <a:t>Pumptrack</a:t>
            </a:r>
            <a:r>
              <a:rPr lang="cs-CZ" sz="1600" b="1" i="0" dirty="0">
                <a:solidFill>
                  <a:schemeClr val="tx1"/>
                </a:solidFill>
                <a:effectLst/>
                <a:latin typeface="Raleway" pitchFamily="2" charset="-18"/>
              </a:rPr>
              <a:t> je univerzální sportoviště vhodné pro širokou veřejnosti. </a:t>
            </a:r>
            <a:endParaRPr lang="cs-CZ" sz="1700" b="1" i="0" dirty="0">
              <a:solidFill>
                <a:schemeClr val="tx1"/>
              </a:solidFill>
              <a:effectLst/>
              <a:latin typeface="Rubik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96FF3BD-1455-486F-9BD4-7F8D8BED73F5}"/>
              </a:ext>
            </a:extLst>
          </p:cNvPr>
          <p:cNvSpPr txBox="1"/>
          <p:nvPr/>
        </p:nvSpPr>
        <p:spPr>
          <a:xfrm>
            <a:off x="9518889" y="6009462"/>
            <a:ext cx="2673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chemeClr val="tx1">
                    <a:lumMod val="75000"/>
                  </a:schemeClr>
                </a:solidFill>
              </a:rPr>
              <a:t>Zdroj: https://damenavas.brno.cz/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FA28A2E4-809C-4651-A122-C8B2BB912B2F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" r="2153"/>
          <a:stretch>
            <a:fillRect/>
          </a:stretch>
        </p:blipFill>
        <p:spPr bwMode="auto">
          <a:xfrm>
            <a:off x="270327" y="310895"/>
            <a:ext cx="3280974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69B7D214-D79D-48E5-B156-E0FCA3C72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595" y="3273552"/>
            <a:ext cx="4474464" cy="335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FE6363F1-62B8-4BF4-BF86-C7FBAEAF7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27" y="5009499"/>
            <a:ext cx="3890193" cy="161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yklistika, Kolo, Cyklus, Jízdní Kolo">
            <a:extLst>
              <a:ext uri="{FF2B5EF4-FFF2-40B4-BE49-F238E27FC236}">
                <a16:creationId xmlns:a16="http://schemas.microsoft.com/office/drawing/2014/main" id="{E390D255-FD8F-4D1D-8354-02E8D67C3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485" y="1002294"/>
            <a:ext cx="1861947" cy="1701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349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4F697E-B4E7-48B5-90E6-FA84D83DA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2756" y="310895"/>
            <a:ext cx="4659728" cy="865632"/>
          </a:xfrm>
        </p:spPr>
        <p:txBody>
          <a:bodyPr>
            <a:normAutofit/>
          </a:bodyPr>
          <a:lstStyle/>
          <a:p>
            <a:r>
              <a:rPr lang="cs-CZ" sz="4800" b="1" dirty="0">
                <a:latin typeface="Arial" panose="020B0604020202020204" pitchFamily="34" charset="0"/>
                <a:cs typeface="Arial" panose="020B0604020202020204" pitchFamily="34" charset="0"/>
              </a:rPr>
              <a:t>Tipy odjinud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CDE2071-7918-458C-B8DE-06986EDAA3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99963" y="1176527"/>
            <a:ext cx="5537870" cy="2005585"/>
          </a:xfrm>
        </p:spPr>
        <p:txBody>
          <a:bodyPr>
            <a:normAutofit fontScale="92500" lnSpcReduction="20000"/>
          </a:bodyPr>
          <a:lstStyle/>
          <a:p>
            <a:r>
              <a:rPr lang="cs-CZ" sz="3600" b="1" dirty="0"/>
              <a:t>Ořez jmelí </a:t>
            </a:r>
          </a:p>
          <a:p>
            <a:r>
              <a:rPr lang="cs-CZ" sz="2600" b="1" dirty="0"/>
              <a:t>Hlučín</a:t>
            </a:r>
          </a:p>
          <a:p>
            <a:pPr algn="l"/>
            <a:r>
              <a:rPr lang="cs-CZ" sz="2200" b="1" i="0" dirty="0">
                <a:solidFill>
                  <a:schemeClr val="tx1"/>
                </a:solidFill>
                <a:effectLst/>
                <a:latin typeface="Rubik"/>
              </a:rPr>
              <a:t>Anotace projektu</a:t>
            </a:r>
          </a:p>
          <a:p>
            <a:pPr algn="l"/>
            <a:r>
              <a:rPr lang="cs-CZ" sz="2200" dirty="0">
                <a:solidFill>
                  <a:schemeClr val="tx1"/>
                </a:solidFill>
                <a:latin typeface="Rubik"/>
              </a:rPr>
              <a:t>Kvalita života se zvyšuje s množstvím přírody, která nás obklopuje.</a:t>
            </a:r>
            <a:endParaRPr lang="cs-CZ" sz="2200" i="0" dirty="0">
              <a:solidFill>
                <a:schemeClr val="tx1"/>
              </a:solidFill>
              <a:effectLst/>
              <a:latin typeface="Rubik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96FF3BD-1455-486F-9BD4-7F8D8BED73F5}"/>
              </a:ext>
            </a:extLst>
          </p:cNvPr>
          <p:cNvSpPr txBox="1"/>
          <p:nvPr/>
        </p:nvSpPr>
        <p:spPr>
          <a:xfrm>
            <a:off x="8705088" y="6296141"/>
            <a:ext cx="357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chemeClr val="tx1">
                    <a:lumMod val="75000"/>
                  </a:schemeClr>
                </a:solidFill>
              </a:rPr>
              <a:t>Zdroj: https://zdrave-mesto.hlucin.cz</a:t>
            </a:r>
          </a:p>
        </p:txBody>
      </p:sp>
      <p:pic>
        <p:nvPicPr>
          <p:cNvPr id="8194" name="Picture 2" descr="DSC 0357">
            <a:extLst>
              <a:ext uri="{FF2B5EF4-FFF2-40B4-BE49-F238E27FC236}">
                <a16:creationId xmlns:a16="http://schemas.microsoft.com/office/drawing/2014/main" id="{361813B0-0917-406E-955B-40072FF7A53B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6" r="26076"/>
          <a:stretch>
            <a:fillRect/>
          </a:stretch>
        </p:blipFill>
        <p:spPr bwMode="auto">
          <a:xfrm>
            <a:off x="4283682" y="310895"/>
            <a:ext cx="1811099" cy="252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jmení">
            <a:extLst>
              <a:ext uri="{FF2B5EF4-FFF2-40B4-BE49-F238E27FC236}">
                <a16:creationId xmlns:a16="http://schemas.microsoft.com/office/drawing/2014/main" id="{AE22FC74-83C1-473C-B60F-8703C910E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13" y="310895"/>
            <a:ext cx="381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Strom, Keř, Stromy, Olistění, Rostlin">
            <a:extLst>
              <a:ext uri="{FF2B5EF4-FFF2-40B4-BE49-F238E27FC236}">
                <a16:creationId xmlns:a16="http://schemas.microsoft.com/office/drawing/2014/main" id="{2582115C-0A40-4C6A-9C98-69E10DCB1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708" y="3675889"/>
            <a:ext cx="5662237" cy="193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154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8C92C80E-EE13-40D0-855D-3B7BF0CC4535}"/>
              </a:ext>
            </a:extLst>
          </p:cNvPr>
          <p:cNvSpPr txBox="1"/>
          <p:nvPr/>
        </p:nvSpPr>
        <p:spPr>
          <a:xfrm>
            <a:off x="934212" y="448056"/>
            <a:ext cx="9921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Nechcete se přidat?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A803087-FD89-416E-AE8D-E529C8A8D71C}"/>
              </a:ext>
            </a:extLst>
          </p:cNvPr>
          <p:cNvSpPr txBox="1"/>
          <p:nvPr/>
        </p:nvSpPr>
        <p:spPr>
          <a:xfrm>
            <a:off x="839977" y="1892706"/>
            <a:ext cx="498957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Připravit projekt není až tak </a:t>
            </a:r>
          </a:p>
          <a:p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složité.</a:t>
            </a:r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3FD3F1C-D1EE-405B-90E7-8D0B60D1227A}"/>
              </a:ext>
            </a:extLst>
          </p:cNvPr>
          <p:cNvSpPr txBox="1"/>
          <p:nvPr/>
        </p:nvSpPr>
        <p:spPr>
          <a:xfrm>
            <a:off x="2289048" y="2907792"/>
            <a:ext cx="721156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Když si </a:t>
            </a:r>
          </a:p>
          <a:p>
            <a:pPr algn="r"/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nebudete vědět </a:t>
            </a:r>
          </a:p>
          <a:p>
            <a:pPr algn="r"/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rady, jsem tady pro vás. </a:t>
            </a:r>
          </a:p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8305642-5F92-4FA4-9BFF-EE955F9BBA87}"/>
              </a:ext>
            </a:extLst>
          </p:cNvPr>
          <p:cNvSpPr txBox="1"/>
          <p:nvPr/>
        </p:nvSpPr>
        <p:spPr>
          <a:xfrm>
            <a:off x="764254" y="5331574"/>
            <a:ext cx="8138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Koordinátorka: </a:t>
            </a:r>
            <a:r>
              <a:rPr lang="cs-CZ" sz="2000" b="1" dirty="0"/>
              <a:t>Daniela Olbertová</a:t>
            </a:r>
          </a:p>
          <a:p>
            <a:r>
              <a:rPr lang="cs-CZ" sz="2000" dirty="0"/>
              <a:t>Kontakt: </a:t>
            </a:r>
            <a:r>
              <a:rPr lang="cs-CZ" sz="2000" b="1" dirty="0"/>
              <a:t>556 312 253</a:t>
            </a:r>
            <a:r>
              <a:rPr lang="cs-CZ" sz="2000" dirty="0"/>
              <a:t>, 737 238 728</a:t>
            </a:r>
          </a:p>
          <a:p>
            <a:r>
              <a:rPr lang="cs-CZ" sz="2000" dirty="0"/>
              <a:t>E-mail: </a:t>
            </a:r>
            <a:r>
              <a:rPr lang="cs-CZ" sz="2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participace@vitkov.eu</a:t>
            </a:r>
            <a:r>
              <a:rPr lang="cs-CZ" sz="2000" dirty="0"/>
              <a:t>; </a:t>
            </a:r>
            <a:r>
              <a:rPr lang="cs-CZ" sz="20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olbertova@vitkov.info</a:t>
            </a:r>
            <a:r>
              <a:rPr lang="cs-CZ" sz="2000" b="1" dirty="0"/>
              <a:t> 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E3219D8-A017-4AAB-9873-FD1FB9702B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211" r="19072"/>
          <a:stretch/>
        </p:blipFill>
        <p:spPr>
          <a:xfrm>
            <a:off x="9059161" y="448056"/>
            <a:ext cx="3132839" cy="313666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5128" name="Picture 8" descr="Kopretina, Květ, Sedmikráska, Bloom">
            <a:extLst>
              <a:ext uri="{FF2B5EF4-FFF2-40B4-BE49-F238E27FC236}">
                <a16:creationId xmlns:a16="http://schemas.microsoft.com/office/drawing/2014/main" id="{02D9F643-7DED-454F-B166-F028894E4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179" y="5170306"/>
            <a:ext cx="1466218" cy="146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19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Řez">
  <a:themeElements>
    <a:clrScheme name="Řez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Řez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Řez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Řez</Template>
  <TotalTime>392</TotalTime>
  <Words>346</Words>
  <Application>Microsoft Office PowerPoint</Application>
  <PresentationFormat>Širokoúhlá obrazovka</PresentationFormat>
  <Paragraphs>60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6" baseType="lpstr">
      <vt:lpstr>Arial</vt:lpstr>
      <vt:lpstr>Century Gothic</vt:lpstr>
      <vt:lpstr>Raleway</vt:lpstr>
      <vt:lpstr>Rubik</vt:lpstr>
      <vt:lpstr>ubuntu</vt:lpstr>
      <vt:lpstr>Wingdings</vt:lpstr>
      <vt:lpstr>Wingdings 3</vt:lpstr>
      <vt:lpstr>Řez</vt:lpstr>
      <vt:lpstr>Prezentace aplikace PowerPoint</vt:lpstr>
      <vt:lpstr>Co to je participativní rozpočet Trocha teorie…</vt:lpstr>
      <vt:lpstr>Časový harmonogram</vt:lpstr>
      <vt:lpstr>Tipy odjinud</vt:lpstr>
      <vt:lpstr>Tipy odjinud</vt:lpstr>
      <vt:lpstr>Tipy odjinud</vt:lpstr>
      <vt:lpstr>Tipy odjinud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Olbertová</dc:creator>
  <cp:lastModifiedBy>Olbertová</cp:lastModifiedBy>
  <cp:revision>4</cp:revision>
  <dcterms:created xsi:type="dcterms:W3CDTF">2022-01-27T08:54:30Z</dcterms:created>
  <dcterms:modified xsi:type="dcterms:W3CDTF">2022-02-01T13:02:38Z</dcterms:modified>
</cp:coreProperties>
</file>