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68" r:id="rId13"/>
    <p:sldId id="269" r:id="rId14"/>
    <p:sldId id="272" r:id="rId15"/>
    <p:sldId id="282" r:id="rId16"/>
    <p:sldId id="283" r:id="rId17"/>
    <p:sldId id="263" r:id="rId18"/>
    <p:sldId id="264" r:id="rId19"/>
    <p:sldId id="265" r:id="rId20"/>
    <p:sldId id="266" r:id="rId21"/>
    <p:sldId id="271" r:id="rId22"/>
    <p:sldId id="270" r:id="rId23"/>
  </p:sldIdLst>
  <p:sldSz cx="12192000" cy="6858000"/>
  <p:notesSz cx="6858000" cy="9723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>
        <p:scale>
          <a:sx n="74" d="100"/>
          <a:sy n="74" d="100"/>
        </p:scale>
        <p:origin x="360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ina Sztulova" userId="5319fb1220148fb5" providerId="LiveId" clId="{10535DA9-1BDE-4498-BAFB-E46047F5FD18}"/>
    <pc:docChg chg="modSld">
      <pc:chgData name="Halina Sztulova" userId="5319fb1220148fb5" providerId="LiveId" clId="{10535DA9-1BDE-4498-BAFB-E46047F5FD18}" dt="2021-02-16T14:08:49.938" v="0" actId="790"/>
      <pc:docMkLst>
        <pc:docMk/>
      </pc:docMkLst>
      <pc:sldChg chg="modSp mod">
        <pc:chgData name="Halina Sztulova" userId="5319fb1220148fb5" providerId="LiveId" clId="{10535DA9-1BDE-4498-BAFB-E46047F5FD18}" dt="2021-02-16T14:08:49.938" v="0" actId="790"/>
        <pc:sldMkLst>
          <pc:docMk/>
          <pc:sldMk cId="1143719884" sldId="256"/>
        </pc:sldMkLst>
        <pc:spChg chg="mod">
          <ac:chgData name="Halina Sztulova" userId="5319fb1220148fb5" providerId="LiveId" clId="{10535DA9-1BDE-4498-BAFB-E46047F5FD18}" dt="2021-02-16T14:08:49.938" v="0" actId="790"/>
          <ac:spMkLst>
            <pc:docMk/>
            <pc:sldMk cId="1143719884" sldId="256"/>
            <ac:spMk id="10" creationId="{34242607-08D6-4E9B-ACDB-F82FC3C504E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28A92-D360-4DFC-BBC5-0EC108ED6F82}" type="datetimeFigureOut">
              <a:rPr lang="cs-CZ" smtClean="0"/>
              <a:t>12.02.2021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1216025"/>
            <a:ext cx="5832475" cy="32813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679404"/>
            <a:ext cx="5486400" cy="38286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235579"/>
            <a:ext cx="2971800" cy="4878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9235579"/>
            <a:ext cx="2971800" cy="4878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0D344-BB92-4B43-89EC-22D71CC4A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93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430853-7735-4E4C-B641-C66BD2310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1953" y="648070"/>
            <a:ext cx="8182050" cy="1062198"/>
          </a:xfrm>
        </p:spPr>
        <p:txBody>
          <a:bodyPr/>
          <a:lstStyle/>
          <a:p>
            <a:pPr algn="ctr"/>
            <a:br>
              <a:rPr lang="cs-CZ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cs-CZ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 ZROBIĆ Z ODPADAMI? W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ŁA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ŚNIE TO!</a:t>
            </a:r>
            <a:endParaRPr lang="cs-CZ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8104B4-93F1-4558-98BB-F5EC4E7D7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5926" y="5042517"/>
            <a:ext cx="9144000" cy="1167413"/>
          </a:xfrm>
        </p:spPr>
        <p:txBody>
          <a:bodyPr>
            <a:normAutofit lnSpcReduction="10000"/>
          </a:bodyPr>
          <a:lstStyle/>
          <a:p>
            <a:pPr marL="457200" lvl="1" indent="0" algn="just"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 „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 zrobić z odpadami? Właśnie to!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 z nr rej CZ.11.4.120/0.0/0.0/16_013/0002146 jest współfinansowany ze środków EFRR w ramach programu INTERREG V-A               Republika Czeska – Polska za pośrednictwem Funduszu Mikroprojektów 2014 - 2020            w Euroregionie Silesia.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014F1E2-EF33-4BD4-9595-B34251813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348" y="4175548"/>
            <a:ext cx="7405262" cy="67603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BE3AD46-30E2-42CE-9210-9623F128EB12}"/>
              </a:ext>
            </a:extLst>
          </p:cNvPr>
          <p:cNvSpPr txBox="1"/>
          <p:nvPr/>
        </p:nvSpPr>
        <p:spPr>
          <a:xfrm>
            <a:off x="1384918" y="1815483"/>
            <a:ext cx="7705076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Webinarium na temat </a:t>
            </a:r>
            <a:r>
              <a:rPr lang="pl-PL" sz="2400" b="1" cap="all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„GOSPODARKA ODPADAMI“</a:t>
            </a:r>
            <a:endParaRPr lang="pl-PL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EBC857F-FA1C-4EA2-8810-A88EBBC75CA1}"/>
              </a:ext>
            </a:extLst>
          </p:cNvPr>
          <p:cNvSpPr txBox="1"/>
          <p:nvPr/>
        </p:nvSpPr>
        <p:spPr>
          <a:xfrm>
            <a:off x="1058108" y="2441139"/>
            <a:ext cx="84755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WYKŁADOWCA: Jan </a:t>
            </a:r>
            <a:r>
              <a:rPr lang="pl-PL" sz="2000" b="1" dirty="0" err="1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Prejda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specjalista ds. gospodarki odpadami</a:t>
            </a:r>
            <a:r>
              <a:rPr lang="pl-PL" sz="11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4242607-08D6-4E9B-ACDB-F82FC3C504EB}"/>
              </a:ext>
            </a:extLst>
          </p:cNvPr>
          <p:cNvSpPr txBox="1"/>
          <p:nvPr/>
        </p:nvSpPr>
        <p:spPr>
          <a:xfrm>
            <a:off x="1251751" y="3246553"/>
            <a:ext cx="78966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17</a:t>
            </a:r>
            <a:r>
              <a:rPr lang="pl-PL" sz="24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lutego </a:t>
            </a:r>
            <a:r>
              <a:rPr lang="cs-CZ" sz="24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2021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43719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6E43200-405C-44F8-A4D1-F65E1D9FC6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509" y="1579418"/>
            <a:ext cx="10224656" cy="4729018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B25DC3F0-9EFF-4DB4-BD2E-101A2F6AD920}"/>
              </a:ext>
            </a:extLst>
          </p:cNvPr>
          <p:cNvSpPr txBox="1"/>
          <p:nvPr/>
        </p:nvSpPr>
        <p:spPr>
          <a:xfrm>
            <a:off x="577049" y="781236"/>
            <a:ext cx="85713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2" indent="0">
              <a:buNone/>
            </a:pPr>
            <a:r>
              <a:rPr lang="pl-PL" sz="1800" u="sng" dirty="0"/>
              <a:t>Przykład ceny 1 t Z</a:t>
            </a:r>
            <a:r>
              <a:rPr lang="pl-PL" u="sng" dirty="0"/>
              <a:t>OK</a:t>
            </a:r>
            <a:r>
              <a:rPr lang="pl-PL" sz="1800" u="sng" dirty="0"/>
              <a:t>:</a:t>
            </a:r>
            <a:r>
              <a:rPr lang="pl-PL" sz="1800" dirty="0"/>
              <a:t>  gmina z ilością 2 212 obywateli </a:t>
            </a:r>
          </a:p>
        </p:txBody>
      </p:sp>
    </p:spTree>
    <p:extLst>
      <p:ext uri="{BB962C8B-B14F-4D97-AF65-F5344CB8AC3E}">
        <p14:creationId xmlns:p14="http://schemas.microsoft.com/office/powerpoint/2010/main" val="3535041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25DC3F0-9EFF-4DB4-BD2E-101A2F6AD920}"/>
              </a:ext>
            </a:extLst>
          </p:cNvPr>
          <p:cNvSpPr txBox="1"/>
          <p:nvPr/>
        </p:nvSpPr>
        <p:spPr>
          <a:xfrm>
            <a:off x="97655" y="784765"/>
            <a:ext cx="92594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2" indent="0">
              <a:buNone/>
            </a:pPr>
            <a:r>
              <a:rPr lang="pl-PL" sz="1800" u="sng" dirty="0"/>
              <a:t>Przykład kosztów za rok 2021-2029 na ZOK i OWG</a:t>
            </a:r>
            <a:r>
              <a:rPr lang="pl-PL" sz="1800" dirty="0"/>
              <a:t>: gmina z ilością 2 212                   </a:t>
            </a:r>
          </a:p>
          <a:p>
            <a:pPr marL="914400" lvl="2" indent="0">
              <a:buNone/>
            </a:pPr>
            <a:r>
              <a:rPr lang="pl-PL" dirty="0"/>
              <a:t>                                                                                                 </a:t>
            </a:r>
            <a:r>
              <a:rPr lang="pl-PL" sz="1800" dirty="0"/>
              <a:t>obywateli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72EE9CA2-0AE4-4AE5-A4F9-2F68332214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91" y="1560945"/>
            <a:ext cx="9882909" cy="472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60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132A6-B75C-4F61-ABAD-7A8EE050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27" y="208626"/>
            <a:ext cx="8767975" cy="457200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Podstawy prawne rok 2021 – istotne zmiany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88AA62-3F82-4F5A-99EF-7A904BA90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816639"/>
            <a:ext cx="9818703" cy="583273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Wykroczenia osób fizycznych – wykroczenie popełnia osoba fizyczna tym, że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nie dopełni obowiązku pozbycia się rzeczy ruchomej,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wykonuje kompostowanie materiału biodegradowalnego niezgodnie z prawem,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obsługuje odpady poza obiektem wyznaczonym do zagospodarowania danego rodzaju </a:t>
            </a:r>
          </a:p>
          <a:p>
            <a:pPr marL="457200" lvl="1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     i kategorii odpadów,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nie sortuje niebezpiecznych odpadów lub innych odpadów,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przejmuje na własność odpady i nie jest uprawniona do ich przejęcia,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umieszcza odpady w ramach systemu gminnego poza miejscami wyznaczonymi przez gminę.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Za wykroczenie może być nałożona grzywna do wysokości: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10 000 CZK (kompostowanie, nie oznajmi nielegalnego skupiania odpadów),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50 000 CZK (nie sortuje innych odpadów, umieszcza odpady w innych niż wyznaczonych przez gminę miejscach),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100 000 CZK (nie usunie rzeczy ruchomej, nie sortuje niebezpiecznego odpadu, nie zabezpieczy odpadów, nie przekaże odpadów zgodnie z hierarchią  postępowania z odpadami),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200 000 CZK (nie przekaże odpadów do obiektu, naruszy obowiązek przy zagospodarowaniu odpadów zawierających azbest (odpady niebezpieczne).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Wykroczenia rozpatruje inspekcja (Czeska Inspekcja Środowiska), Urząd Celny, GRU, Urząd Gminny.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903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0186FC-6713-4F0C-A7B7-2B8BA9681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150" y="155360"/>
            <a:ext cx="8776852" cy="466078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Podstawy prawne rok 2021 – istotne zmiany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7BB72C-4FC8-4FD3-B1BD-BECBB8186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621438"/>
            <a:ext cx="9818703" cy="6081203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pPr algn="just"/>
            <a:r>
              <a:rPr lang="pl-PL" dirty="0">
                <a:solidFill>
                  <a:schemeClr val="tx1"/>
                </a:solidFill>
              </a:rPr>
              <a:t>Wykroczenia gminy – gmina popełnia wykroczenie tym, że: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przyjmie odpadów komunalnych od obywateli,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wyznaczy miejsca do  selektywnej zbiórki odpadów komunalnych,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spełni wyznaczonego udziału selektywnie zbieranego składnika nadającego się do recyklingu z ogólnej ilości odpadów komunalnych,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spełni któregokolwiek z obowiązków informacyjnych,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używa kompostu powstałego kompostowaniem społecznym w sposób inny niż wyznaczony,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prześle raportu o kompostowniach społecznych działających na jej terytorium,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nie prześle w wyznaczonym terminie i wyznaczonym zakresie raportu o gminnym systemie gospodarki odpadami.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Za wykroczenie może być nałożona grzywna do wysokości: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100 000 CZK (nie spełni któregokolwiek z obowiązków informacyjnych)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200 000 CZK (nie zapewni dotrzymania udziału składnika podlegającego recyklingowi z ogólnej ilości odpadów komunalnych, wykorzystuje kompost z kompostowni społecznej w inny sposób niż określony, nie prześle raportu o kompostowniach społecznych działających ma jej terenie, nie prześle w określonym terminie i wyznaczonym zakresie raportu o systemie gminnym),</a:t>
            </a:r>
          </a:p>
          <a:p>
            <a:pPr lvl="1" algn="just">
              <a:spcBef>
                <a:spcPts val="600"/>
              </a:spcBef>
            </a:pPr>
            <a:r>
              <a:rPr lang="pl-PL" dirty="0">
                <a:solidFill>
                  <a:schemeClr val="tx1"/>
                </a:solidFill>
              </a:rPr>
              <a:t>10 000 000 CZK (nie odbierze od obywateli odpadów komunalnych, nie wyznaczy  miejsc dla  selektywnej zbiórki odpadów komunalnych).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Wykroczenia rozpatruje inspektorat (Czeska Inspekcja Środowiska) i GRU.</a:t>
            </a:r>
          </a:p>
        </p:txBody>
      </p:sp>
    </p:spTree>
    <p:extLst>
      <p:ext uri="{BB962C8B-B14F-4D97-AF65-F5344CB8AC3E}">
        <p14:creationId xmlns:p14="http://schemas.microsoft.com/office/powerpoint/2010/main" val="2992437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3C267-5B8B-484C-B18B-01561C0DE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6128"/>
            <a:ext cx="8596668" cy="541538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6E7AA8-8F92-4773-9616-9916EEFE7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55" y="1893454"/>
            <a:ext cx="9716654" cy="3569067"/>
          </a:xfrm>
        </p:spPr>
        <p:txBody>
          <a:bodyPr/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Kompetencje Urzędów Gminnych w zakresie gospodarki odpadami:</a:t>
            </a:r>
          </a:p>
          <a:p>
            <a:pPr algn="just">
              <a:buNone/>
            </a:pPr>
            <a:r>
              <a:rPr lang="pl-PL" dirty="0">
                <a:solidFill>
                  <a:schemeClr val="tx1"/>
                </a:solidFill>
              </a:rPr>
              <a:t>Gmina: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sprawdza, czy obywatele gminy gospodarują odpadami wyłącznie zgodnie z ustawą o odpadach,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sprawdza, czy przedsiębiorcy, którzy korzystają z  gminnego systemu gospodarki odpadami, mają umowę z gminą,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sprawdza, czy przedsiębiorcy nie będący uczestnikami  gminnego systemu gospodarki odpadami mają zapewnione wykorzystanie lub usunięcie odpadów zgodnie z  ustawą,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rozpatruje wykroczenia.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9045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3C267-5B8B-484C-B18B-01561C0DE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6128"/>
            <a:ext cx="8596668" cy="541538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6E7AA8-8F92-4773-9616-9916EEFE7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54" y="895928"/>
            <a:ext cx="10390909" cy="4566594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>
                <a:solidFill>
                  <a:schemeClr val="tx1"/>
                </a:solidFill>
              </a:rPr>
              <a:t>USTAWA 565/1990 Sb. O OPŁATACH LOKALNYCH, włącznie zmiany zgodnie z  ust. nr</a:t>
            </a:r>
            <a:r>
              <a:rPr lang="pl-PL" dirty="0"/>
              <a:t> 609/2020 Dz.</a:t>
            </a:r>
            <a:endParaRPr lang="pl-PL" sz="1600" b="1" u="sng" dirty="0"/>
          </a:p>
          <a:p>
            <a:pPr marL="457200" lvl="1" indent="0" algn="just">
              <a:buNone/>
            </a:pPr>
            <a:endParaRPr lang="pl-PL" sz="1900" b="1" u="sng" dirty="0"/>
          </a:p>
          <a:p>
            <a:pPr marL="457200" lvl="1" indent="0" algn="just">
              <a:buNone/>
            </a:pPr>
            <a:r>
              <a:rPr lang="pl-PL" sz="1900" b="1" u="sng" dirty="0"/>
              <a:t>A. OPŁATA ZA GMINNY SYSTEM GOSPODARKI ODPADAMI</a:t>
            </a:r>
          </a:p>
          <a:p>
            <a:pPr algn="just"/>
            <a:r>
              <a:rPr lang="pl-PL" sz="1600" u="sng" dirty="0">
                <a:solidFill>
                  <a:schemeClr val="tx1"/>
                </a:solidFill>
              </a:rPr>
              <a:t>PODATNIKIEM JEST </a:t>
            </a:r>
            <a:r>
              <a:rPr lang="pl-PL" sz="1600" dirty="0">
                <a:solidFill>
                  <a:schemeClr val="tx1"/>
                </a:solidFill>
              </a:rPr>
              <a:t>	</a:t>
            </a:r>
            <a:endParaRPr lang="pl-PL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600" dirty="0"/>
              <a:t>	</a:t>
            </a:r>
            <a:r>
              <a:rPr lang="pl-PL" sz="1600" dirty="0">
                <a:solidFill>
                  <a:schemeClr val="tx1"/>
                </a:solidFill>
              </a:rPr>
              <a:t> - OSOBA FIZYCZNA zameldowana na terenie GMINY, lub</a:t>
            </a:r>
            <a:endParaRPr lang="pl-PL" sz="1600" dirty="0"/>
          </a:p>
          <a:p>
            <a:pPr marL="0" indent="0" algn="just">
              <a:buNone/>
            </a:pPr>
            <a:r>
              <a:rPr lang="pl-PL" sz="1600" dirty="0"/>
              <a:t>	- WŁASCICIEL nieruchomości UWZGLĘDNIAJĄC MIESZKANIE, DOM RODZINNY LUB BUDYNEK DO REKREACJI </a:t>
            </a:r>
          </a:p>
          <a:p>
            <a:pPr marL="0" indent="0" algn="just">
              <a:buNone/>
            </a:pPr>
            <a:r>
              <a:rPr lang="pl-PL" sz="1600" dirty="0"/>
              <a:t>          RODZINNEJ, W KTÓREJ NIE JEST zameldowana żadna osoba fizyczna a która znajduje się na terytorium </a:t>
            </a:r>
          </a:p>
          <a:p>
            <a:pPr marL="0" indent="0" algn="just">
              <a:buNone/>
            </a:pPr>
            <a:r>
              <a:rPr lang="pl-PL" sz="1600" dirty="0"/>
              <a:t>          gminy</a:t>
            </a:r>
          </a:p>
          <a:p>
            <a:endParaRPr lang="pl-PL" dirty="0"/>
          </a:p>
          <a:p>
            <a:r>
              <a:rPr lang="pl-PL" sz="1800" u="sng" dirty="0">
                <a:solidFill>
                  <a:prstClr val="black"/>
                </a:solidFill>
                <a:latin typeface="Tw Cen MT" panose="020B0602020104020603"/>
              </a:rPr>
              <a:t>stawka</a:t>
            </a:r>
            <a:r>
              <a:rPr kumimoji="0" lang="pl-PL" sz="1800" i="0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pl-PL" sz="1800" i="0" strike="noStrike" kern="1200" cap="all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opŁATY</a:t>
            </a:r>
            <a:r>
              <a:rPr kumimoji="0" lang="pl-PL" sz="1800" i="0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WYNOSI MAKSYMALNIE</a:t>
            </a:r>
            <a:r>
              <a:rPr kumimoji="0" lang="pl-PL" sz="1800" i="0" u="none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pl-PL" sz="1800" i="0" u="sng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1200 CZK/</a:t>
            </a:r>
            <a:r>
              <a:rPr kumimoji="0" lang="pl-PL" sz="1800" i="0" u="sng" strike="noStrike" kern="1200" cap="all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poDATNIK</a:t>
            </a:r>
            <a:r>
              <a:rPr kumimoji="0" lang="pl-PL" sz="1800" i="0" u="sng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/rok</a:t>
            </a:r>
            <a:r>
              <a:rPr kumimoji="0" lang="pl-PL" sz="1800" i="0" u="none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, GMINA USTALI WEDŁUG SWEGO WŁASNEGO UZNANIA, </a:t>
            </a:r>
            <a:r>
              <a:rPr kumimoji="0" lang="pl-PL" sz="1800" i="0" u="none" strike="noStrike" kern="1200" cap="all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nIE</a:t>
            </a:r>
            <a:r>
              <a:rPr kumimoji="0" lang="pl-PL" sz="1800" i="0" u="none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MUSI </a:t>
            </a:r>
            <a:r>
              <a:rPr kumimoji="0" lang="pl-PL" sz="1800" i="0" u="none" strike="noStrike" kern="1200" cap="all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UZASADNIAć</a:t>
            </a:r>
            <a:r>
              <a:rPr kumimoji="0" lang="pl-PL" sz="1800" i="0" u="none" strike="noStrike" kern="1200" cap="all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W OWR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927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3C267-5B8B-484C-B18B-01561C0DE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6128"/>
            <a:ext cx="8596668" cy="541538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6E7AA8-8F92-4773-9616-9916EEFE7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54" y="1440872"/>
            <a:ext cx="10390909" cy="4802909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/>
              <a:t>B</a:t>
            </a:r>
            <a:r>
              <a:rPr lang="pl-PL" sz="1800" b="1" dirty="0"/>
              <a:t>. </a:t>
            </a:r>
            <a:r>
              <a:rPr lang="pl-PL" sz="1900" b="1" dirty="0"/>
              <a:t>Opłata za  </a:t>
            </a:r>
            <a:r>
              <a:rPr lang="pl-PL" sz="1900" b="1" u="sng" dirty="0"/>
              <a:t>usuwanie odpadów komunalnych (</a:t>
            </a:r>
            <a:r>
              <a:rPr lang="pl-PL" sz="1900" b="1" u="sng" dirty="0">
                <a:solidFill>
                  <a:srgbClr val="FF0000"/>
                </a:solidFill>
              </a:rPr>
              <a:t>tylko ZOK</a:t>
            </a:r>
            <a:r>
              <a:rPr lang="pl-PL" sz="1900" b="1" u="sng" dirty="0"/>
              <a:t>)</a:t>
            </a:r>
            <a:r>
              <a:rPr lang="pl-PL" sz="1900" b="1" u="sng" dirty="0">
                <a:solidFill>
                  <a:srgbClr val="FF0000"/>
                </a:solidFill>
              </a:rPr>
              <a:t> z nieruchomości</a:t>
            </a:r>
            <a:endParaRPr lang="pl-PL" sz="1800" b="1" dirty="0">
              <a:solidFill>
                <a:srgbClr val="FF0000"/>
              </a:solidFill>
            </a:endParaRPr>
          </a:p>
          <a:p>
            <a:pPr algn="just"/>
            <a:r>
              <a:rPr lang="pl-PL" sz="1600" dirty="0">
                <a:solidFill>
                  <a:schemeClr val="tx1"/>
                </a:solidFill>
              </a:rPr>
              <a:t>Podstawą opłaty częściowej jest:</a:t>
            </a:r>
            <a:endParaRPr lang="pl-PL" sz="1600" dirty="0"/>
          </a:p>
          <a:p>
            <a:pPr lvl="1" algn="just">
              <a:buFontTx/>
              <a:buChar char="-"/>
            </a:pPr>
            <a:r>
              <a:rPr lang="pl-PL" sz="1600" b="1" u="sng" dirty="0">
                <a:solidFill>
                  <a:schemeClr val="tx1"/>
                </a:solidFill>
              </a:rPr>
              <a:t>Waga</a:t>
            </a:r>
            <a:r>
              <a:rPr lang="pl-PL" sz="1600" dirty="0">
                <a:solidFill>
                  <a:schemeClr val="tx1"/>
                </a:solidFill>
              </a:rPr>
              <a:t> lub </a:t>
            </a:r>
            <a:r>
              <a:rPr lang="pl-PL" sz="1600" b="1" u="sng" dirty="0">
                <a:solidFill>
                  <a:schemeClr val="tx1"/>
                </a:solidFill>
              </a:rPr>
              <a:t>ilość</a:t>
            </a:r>
            <a:r>
              <a:rPr lang="pl-PL" sz="1600" dirty="0">
                <a:solidFill>
                  <a:schemeClr val="tx1"/>
                </a:solidFill>
              </a:rPr>
              <a:t> odpadów usuniętych z nieruchomości za </a:t>
            </a:r>
            <a:r>
              <a:rPr lang="pl-PL" sz="1600" u="sng" dirty="0">
                <a:solidFill>
                  <a:schemeClr val="tx1"/>
                </a:solidFill>
              </a:rPr>
              <a:t>miesiąc</a:t>
            </a:r>
            <a:r>
              <a:rPr lang="pl-PL" sz="1600" dirty="0">
                <a:solidFill>
                  <a:schemeClr val="tx1"/>
                </a:solidFill>
              </a:rPr>
              <a:t> kalendarzowy w kilogramach i/lub litrach na podatnika</a:t>
            </a:r>
          </a:p>
          <a:p>
            <a:pPr lvl="1" algn="just">
              <a:buFontTx/>
              <a:buChar char="-"/>
            </a:pPr>
            <a:r>
              <a:rPr lang="pl-PL" sz="1600" b="1" u="sng" dirty="0"/>
              <a:t>Pojemność środków skupiających</a:t>
            </a:r>
            <a:r>
              <a:rPr lang="pl-PL" sz="1600" dirty="0"/>
              <a:t> za </a:t>
            </a:r>
            <a:r>
              <a:rPr lang="pl-PL" sz="1600" u="sng" dirty="0"/>
              <a:t>miesiąc</a:t>
            </a:r>
            <a:r>
              <a:rPr lang="pl-PL" sz="1600" dirty="0"/>
              <a:t> kalendarzowy dla nieruchomości na podatnika </a:t>
            </a:r>
            <a:r>
              <a:rPr lang="pl-PL" sz="1600" dirty="0">
                <a:solidFill>
                  <a:srgbClr val="FF0000"/>
                </a:solidFill>
              </a:rPr>
              <a:t>w litrach</a:t>
            </a:r>
          </a:p>
          <a:p>
            <a:pPr marL="0" indent="0" algn="just">
              <a:buNone/>
            </a:pPr>
            <a:r>
              <a:rPr lang="pl-PL" sz="1600" dirty="0"/>
              <a:t>Tych baz nie można kombinować, gmina wybierze </a:t>
            </a:r>
            <a:r>
              <a:rPr lang="pl-PL" sz="1600" u="sng" dirty="0"/>
              <a:t>tylko jedną</a:t>
            </a:r>
            <a:r>
              <a:rPr lang="pl-PL" sz="1600" dirty="0"/>
              <a:t> z baz, nie można jej zmieniać w ciągu roku</a:t>
            </a:r>
          </a:p>
          <a:p>
            <a:pPr algn="just"/>
            <a:r>
              <a:rPr lang="pl-PL" sz="1600" u="sng" dirty="0"/>
              <a:t>Podatnikiem jest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/>
              <a:t>  	- </a:t>
            </a:r>
            <a:r>
              <a:rPr lang="pl-PL" sz="1600" u="sng" dirty="0"/>
              <a:t>osoba fizyczna</a:t>
            </a:r>
            <a:r>
              <a:rPr lang="pl-PL" sz="1600" dirty="0"/>
              <a:t>, która ma w nieruchomości </a:t>
            </a:r>
            <a:r>
              <a:rPr lang="pl-PL" sz="1600" u="sng" dirty="0"/>
              <a:t>miejsce zamieszkania</a:t>
            </a:r>
            <a:r>
              <a:rPr lang="pl-PL" sz="1600" dirty="0"/>
              <a:t> </a:t>
            </a:r>
          </a:p>
          <a:p>
            <a:pPr marL="0" indent="0" algn="just">
              <a:buNone/>
            </a:pPr>
            <a:r>
              <a:rPr lang="pl-PL" sz="1600" dirty="0"/>
              <a:t>	- </a:t>
            </a:r>
            <a:r>
              <a:rPr lang="pl-PL" sz="1600" u="sng" dirty="0"/>
              <a:t>właściciel nieruchomości</a:t>
            </a:r>
            <a:r>
              <a:rPr lang="pl-PL" sz="1600" dirty="0"/>
              <a:t>, w której nie ma miejsca zamieszkania żadna osoba fizyczna</a:t>
            </a:r>
          </a:p>
          <a:p>
            <a:pPr algn="just"/>
            <a:r>
              <a:rPr lang="pl-PL" sz="1600" u="sng" dirty="0"/>
              <a:t>Płatnikiem jest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/>
              <a:t>	- </a:t>
            </a:r>
            <a:r>
              <a:rPr lang="pl-PL" sz="1600" u="sng" dirty="0"/>
              <a:t>wspólnota</a:t>
            </a:r>
            <a:r>
              <a:rPr lang="pl-PL" sz="1600" dirty="0"/>
              <a:t> właścicieli jednostek, jeśli taka dla domu powstała</a:t>
            </a:r>
          </a:p>
          <a:p>
            <a:pPr marL="0" indent="0" algn="just">
              <a:buNone/>
            </a:pPr>
            <a:r>
              <a:rPr lang="pl-PL" sz="1600" dirty="0"/>
              <a:t>	- </a:t>
            </a:r>
            <a:r>
              <a:rPr lang="pl-PL" sz="1600" u="sng" dirty="0"/>
              <a:t>właściciel nieruchomości</a:t>
            </a:r>
            <a:r>
              <a:rPr lang="pl-PL" sz="1600" dirty="0"/>
              <a:t> w innych przypadkach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799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D348C6-8DEB-4503-A0C3-E80C3B338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0870"/>
            <a:ext cx="8596668" cy="48383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Sortowanie odpadów w gminach do 10 tys. obywateli</a:t>
            </a:r>
            <a:b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498B54-D9FA-4B6E-8972-6866692FC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941033"/>
            <a:ext cx="10031767" cy="572609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b="1" dirty="0">
                <a:solidFill>
                  <a:srgbClr val="FF0000"/>
                </a:solidFill>
              </a:rPr>
              <a:t>Sortowanie </a:t>
            </a:r>
            <a:r>
              <a:rPr lang="pl-PL" sz="1800" b="1" dirty="0">
                <a:solidFill>
                  <a:srgbClr val="FF0000"/>
                </a:solidFill>
              </a:rPr>
              <a:t>odpadów w gminach do 10 tys. obywateli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We wszystkich gminach klasyczne pojemniki na odpady sortowane: 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 wysypywaniem dolnym – mała pojemność 1,1 m</a:t>
            </a:r>
            <a:r>
              <a:rPr lang="pl-PL" baseline="30000" dirty="0">
                <a:solidFill>
                  <a:schemeClr val="tx1"/>
                </a:solidFill>
              </a:rPr>
              <a:t>3</a:t>
            </a:r>
            <a:r>
              <a:rPr lang="pl-PL" dirty="0">
                <a:solidFill>
                  <a:schemeClr val="tx1"/>
                </a:solidFill>
              </a:rPr>
              <a:t>, odbiera samochód </a:t>
            </a:r>
            <a:r>
              <a:rPr lang="pl-PL" dirty="0" err="1">
                <a:solidFill>
                  <a:schemeClr val="tx1"/>
                </a:solidFill>
              </a:rPr>
              <a:t>zwózkowy</a:t>
            </a:r>
            <a:r>
              <a:rPr lang="pl-PL" dirty="0">
                <a:solidFill>
                  <a:schemeClr val="tx1"/>
                </a:solidFill>
              </a:rPr>
              <a:t> dla ZOK = ekonomiczne + prasa,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 wysypywaniem górnym – duża objętość plastyki i papier 2-2,5 m</a:t>
            </a:r>
            <a:r>
              <a:rPr lang="pl-PL" baseline="30000" dirty="0">
                <a:solidFill>
                  <a:schemeClr val="tx1"/>
                </a:solidFill>
              </a:rPr>
              <a:t>3</a:t>
            </a:r>
            <a:r>
              <a:rPr lang="pl-PL" dirty="0">
                <a:solidFill>
                  <a:schemeClr val="tx1"/>
                </a:solidFill>
              </a:rPr>
              <a:t>, szkło 1,5 m</a:t>
            </a:r>
            <a:r>
              <a:rPr lang="pl-PL" baseline="30000" dirty="0">
                <a:solidFill>
                  <a:schemeClr val="tx1"/>
                </a:solidFill>
              </a:rPr>
              <a:t>3 </a:t>
            </a:r>
            <a:r>
              <a:rPr lang="pl-PL" dirty="0">
                <a:solidFill>
                  <a:schemeClr val="tx1"/>
                </a:solidFill>
              </a:rPr>
              <a:t>= wozi się nałożone luzem.</a:t>
            </a:r>
            <a:endParaRPr lang="pl-PL" baseline="30000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Gminy w mniejszych miastach: zbieranie worków – nadaje się do plastiku, ewentualnie papieru = wtedy nie ma już pojemników.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Nowe pojemniki na odpady sortowane (120 – 240 l) PATY – plastyki papier, BIO – dotacja = wyższa wydajność, ale także wyższe koszty.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Zbiornica odpadów (ZO) – odpowiednie dla wszystkich odpadów włącznie odpadów sortowanych.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Jeśli chodzi o obywateli – system musi być prosty, wygodny i dostępny.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Przykład: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Zwózka ZOK minimalnie 1 x 2 tygodnie, motywacja – ewentualnie zniżki na opłatę dla mniejszych ilości ZOK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ZO dla wszystkich odpadów, w tym także odpadów sortowanych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Gminy – workowy odbiór plastyków i papieru – zwózka 1 x miesięcznie, lub PATY, pojemniki na szkło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Miasta – PATY lub odbiór workowy plastyków i papieru – zwózka 1 x miesięcznie, pojemniki na szkło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Kombinacje – odpady sortowane w pojemnikach, uzupełniający odbiór workowy plastyków i papieru.</a:t>
            </a:r>
          </a:p>
          <a:p>
            <a:pPr lvl="1"/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endParaRPr lang="cs-CZ" dirty="0"/>
          </a:p>
          <a:p>
            <a:pPr marL="914400" lvl="2" indent="0">
              <a:buNone/>
            </a:pP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3247519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F863-AE83-4AF2-A76F-2F658A42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5208"/>
            <a:ext cx="8596668" cy="452761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Prowadzenie miejsc zbiórki, sortowanie odpadów domowych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3B7353-9DE2-4CA9-A76B-FFD7CA81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5" y="878889"/>
            <a:ext cx="9963272" cy="570390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Prowadzenie miejsc zbiórki (zbiornica odpadów, która jest obiektem zgodnie z ustawą o odpadach – ma zezwolenie UW, tj. nie jest miejscem zbiórki)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Wolne stanowisko na odpady sortowane – papier, plastik, szkło, metal, BIO (czasami, metal, karton po napojach, oleje jadalne):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Nadaje się do obszarów zamieszkanych – pod kontrolą – i tak zawsze odpady wszelkiego rodzaju i nieporządek.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Nie nadaje się do umieszczenia przy głównych drogach, na obrzeżach gminy, w miejscach, gdzie jest duża wolna przestrzeń.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Dobre na utwardzonej powierzchni i otoczone z 3 stron ścianą powietrzną.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Konieczna jest wystarczająca pojemność według ilości obywateli i optymalna częstotliwość zwózki.</a:t>
            </a:r>
          </a:p>
          <a:p>
            <a:pPr marL="914400" lvl="2" indent="0" algn="just">
              <a:buNone/>
            </a:pPr>
            <a:endParaRPr lang="pl-PL" dirty="0">
              <a:solidFill>
                <a:schemeClr val="tx1"/>
              </a:solidFill>
            </a:endParaRPr>
          </a:p>
          <a:p>
            <a:pPr lvl="1" indent="-342900" algn="just">
              <a:buClr>
                <a:srgbClr val="90C226"/>
              </a:buClr>
              <a:defRPr/>
            </a:pPr>
            <a:r>
              <a:rPr lang="pl-PL" dirty="0">
                <a:solidFill>
                  <a:schemeClr val="tx1"/>
                </a:solidFill>
                <a:latin typeface="Trebuchet MS" panose="020B0603020202020204"/>
              </a:rPr>
              <a:t>Zbiornica odpadów jako miejsce zbiórki:</a:t>
            </a: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Zbiornica odpadów może mieć reżym miejsca zbiórki.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Jeżeli w zbiornicy odpadów są oddawane tylko odpady komunalne od obywateli (lub zaangażowanych przedsiębiorców).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Tylko odpady komunalne = zgodnie z katalogiem odpadów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Musi to być zaznaczone w OZV o gminnym systemie gospodarki odpadami – identyfikacja miejsca zbiórki.</a:t>
            </a:r>
          </a:p>
          <a:p>
            <a:pPr lvl="2" algn="just"/>
            <a:r>
              <a:rPr lang="pl-PL" dirty="0">
                <a:solidFill>
                  <a:schemeClr val="tx1"/>
                </a:solidFill>
              </a:rPr>
              <a:t>Nie wykonuje się odbioru, rejestracji, ani oddzielnego raportu o odpadach – w reżymie jako inne miejsca zbiórki np. gniazda pojemników na odpady sortowane.</a:t>
            </a:r>
          </a:p>
        </p:txBody>
      </p:sp>
    </p:spTree>
    <p:extLst>
      <p:ext uri="{BB962C8B-B14F-4D97-AF65-F5344CB8AC3E}">
        <p14:creationId xmlns:p14="http://schemas.microsoft.com/office/powerpoint/2010/main" val="3761575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6491F6-60A8-4095-81E5-28262C37B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37352"/>
            <a:ext cx="8830119" cy="479286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Prowadzenie punktów zbiórki, sortowanie odpadów domowych </a:t>
            </a:r>
            <a:endParaRPr lang="cs-CZ" sz="1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D857C7-0D4E-4B9F-A2E4-8E707F8E1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697" y="816638"/>
            <a:ext cx="10022889" cy="6041362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Sortowanie odpadów z gospodarstw domowych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Gmina musi określić system postępowania z odpadami komunalnymi – OWR.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Potem są dane zasady – obowiązki – jakie odpady są sortowane oddzielnie, gdzie i kiedy są oddawane.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Najważniejsze jest zapobieganie powstawaniu odpadów! (hierarchie gospodarowania odpadami w UE)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Ponadto – jak najmniej zmieszanych odpadów komunalnych (ZOK) = podwyższenie opłat na wysypisku =    w r. 2029 ok 3 000 CZK/t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Do ZOK nie dawać BIOODPADU, ziemi, kamieni i oczywiście odpadów sortowanych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Obywatele by mieli korzystać ze zwrotów – urządzeń elektrycznych, baterii, lamp, opon itp.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Ilość posortowanych odpadów i obniżanie ilości ZOK zależy od odpowiedniego i przemyślanego systemu  GMINY, dobrej dostępności systemu, poinformowania i wzajemnej komunikacji.</a:t>
            </a:r>
          </a:p>
          <a:p>
            <a:pPr marL="457200" lvl="1" indent="0" algn="just">
              <a:buNone/>
            </a:pPr>
            <a:endParaRPr lang="cs-CZ" sz="8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pl-PL" dirty="0">
                <a:solidFill>
                  <a:schemeClr val="tx1"/>
                </a:solidFill>
              </a:rPr>
              <a:t>Nowe nowoczesne metody w gospodarowaniu odpadami:</a:t>
            </a:r>
          </a:p>
          <a:p>
            <a:pPr lvl="1" algn="just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Zakup towarów bez-opakowaniowych – żywność, drogeria.</a:t>
            </a:r>
          </a:p>
          <a:p>
            <a:pPr lvl="1" algn="just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Sortowanie bioodpadów kuchennych pochodzenia roślinnego w małych pojemnikach.</a:t>
            </a:r>
          </a:p>
          <a:p>
            <a:pPr lvl="1" algn="just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Centrum RE-USE – zapobieganie powstawaniu odpadów – ponowne użycie produktów, które w ten sposób nie staną się odpadem.</a:t>
            </a:r>
          </a:p>
          <a:p>
            <a:pPr lvl="1" algn="just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Systemy motywacyjne za mniej ZOK i więcej odpadów sortowanych.</a:t>
            </a:r>
          </a:p>
          <a:p>
            <a:pPr lvl="1" algn="just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Oddzielny pojemnik na popiół – tam, gdzie nie ma doprowadzonego gazu = niższe opłaty wysypiskowe.</a:t>
            </a:r>
          </a:p>
        </p:txBody>
      </p:sp>
    </p:spTree>
    <p:extLst>
      <p:ext uri="{BB962C8B-B14F-4D97-AF65-F5344CB8AC3E}">
        <p14:creationId xmlns:p14="http://schemas.microsoft.com/office/powerpoint/2010/main" val="318409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9D64C4-6085-4F8F-90C7-F8E95A62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127" y="1162974"/>
            <a:ext cx="9724551" cy="838447"/>
          </a:xfrm>
        </p:spPr>
        <p:txBody>
          <a:bodyPr>
            <a:normAutofit fontScale="90000"/>
          </a:bodyPr>
          <a:lstStyle/>
          <a:p>
            <a:r>
              <a:rPr lang="pl-PL" sz="3100" b="1" dirty="0">
                <a:solidFill>
                  <a:schemeClr val="accent2">
                    <a:lumMod val="75000"/>
                  </a:schemeClr>
                </a:solidFill>
              </a:rPr>
              <a:t>PROGRAM  webinarium na temat „Gospodarka odpadami</a:t>
            </a:r>
            <a:r>
              <a:rPr lang="cs-CZ" sz="3100" b="1" dirty="0">
                <a:solidFill>
                  <a:schemeClr val="accent2">
                    <a:lumMod val="75000"/>
                  </a:schemeClr>
                </a:solidFill>
              </a:rPr>
              <a:t>“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F2FB1B-12C4-40C6-8604-AD25FFC83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7292"/>
            <a:ext cx="8382777" cy="425695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cs-CZ" sz="1800" b="1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Podstawy prawne – rok 2020 – rok 2021 – istotne zmiany</a:t>
            </a:r>
            <a:endParaRPr lang="pl-PL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Sortowanie odpadów w gminach do 10 tys. obywateli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Działania punktów zbiórki, sortowanie odpadów z gospodarstw domowych (najczęstsze rodzaje aktualnego sortowania odpadów i ich wywozu z gospodarstw domowych i firm oraz informacje o nowych nowoczesnych metodach)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Technologia zbierania i sortowania odpadów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Wymiana doświadczeń – dobre praktyki z Waszej gminy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9378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F3484-966E-4D0B-83F7-A20A3AA40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5208"/>
            <a:ext cx="8596668" cy="43500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Technologia zwózki i sortowania odpadów</a:t>
            </a:r>
            <a:br>
              <a:rPr lang="pl-PL" b="1" dirty="0"/>
            </a:b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7B6D5-97BB-4D52-BEDD-E087F6217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30" y="949911"/>
            <a:ext cx="9579006" cy="56328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Technologia zwózki odpadów: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Każdy rodzaj odpadów należy transportować oddzielnie.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Koszty transportu są wysokie = transportować prasowane lub transportować w dużych ilościach.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Stosowny jest uniwersalny pojazd z prasą = pojemniki z ZOK, odpady sortowane, BIO.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Gmina może zwozić z odległych miejsc i umieszczać do zbiornicy odpadów lub do zwykłych  kontenerów.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Zbiórkę worków odpadów sortowanych może gmina przeprowadzać sama.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Magazyny odpadów muszą być obiektami – stacjami przeładunkowymi itp.</a:t>
            </a:r>
          </a:p>
          <a:p>
            <a:pPr lvl="1" algn="just">
              <a:buNone/>
            </a:pPr>
            <a:endParaRPr lang="pl-PL" sz="800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Sortowanie odpadów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Zalecane jest wykonywanie na linii sortowniczej – min. pojemność 300 t/rok.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W gminie można koncentrować różne rodzaje oddzielnie, ale tylko w małych ilościach.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Zbiornica nie jest obiektem do dodatkowego sortowania odpadów – tylko rozdzielenie odpadów według rodzajów.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Handel odpadami posortowanymi jest skomplikowany – ilość na TIR, maksym. waga, jakość.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Ceny handlowe są aktualnie dla tworzyw sztucznych ujemne, papier za 0 CZK.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Sortować należy również odpady wielkogabarytowe – drewno, odpady użytkowe, odpady budowlane, metale itp.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Obywatel musi mieć możliwość sortowania.</a:t>
            </a:r>
          </a:p>
          <a:p>
            <a:endParaRPr lang="pl-PL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899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62799-E227-4CA7-8901-EA4A61B55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654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Wymiana doświadczeń – dobre praktyki z Waszej gminy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BC588-A027-4EEE-A35F-F1CC68960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635"/>
            <a:ext cx="9318922" cy="4345727"/>
          </a:xfrm>
        </p:spPr>
        <p:txBody>
          <a:bodyPr/>
          <a:lstStyle/>
          <a:p>
            <a:endParaRPr lang="cs-CZ" dirty="0"/>
          </a:p>
          <a:p>
            <a:endParaRPr lang="cs-CZ" sz="2800" dirty="0"/>
          </a:p>
          <a:p>
            <a:endParaRPr lang="cs-CZ" sz="2800" dirty="0"/>
          </a:p>
          <a:p>
            <a:pPr algn="just"/>
            <a:r>
              <a:rPr lang="pl-PL" sz="2800" dirty="0">
                <a:solidFill>
                  <a:schemeClr val="tx1"/>
                </a:solidFill>
              </a:rPr>
              <a:t>Dyskusja – wymiana doświadczeń – dobre praktyki z Waszej gminy.</a:t>
            </a:r>
          </a:p>
          <a:p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74123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84F6F-DC5E-4D66-9D59-C90B30DD4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150" y="275209"/>
            <a:ext cx="8776852" cy="157089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2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 ZROBIĆ Z ODPADAMI? W</a:t>
            </a:r>
            <a:r>
              <a:rPr lang="pl-PL" sz="2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Ł</a:t>
            </a:r>
            <a:r>
              <a:rPr lang="cs-CZ" sz="2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AŚNIE TO! - </a:t>
            </a:r>
            <a:r>
              <a:rPr lang="pl-PL" sz="20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Webinarium na temat </a:t>
            </a:r>
            <a:br>
              <a:rPr lang="cs-CZ" sz="20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cap="all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„GOSPODARKA ODPADAMI“</a:t>
            </a:r>
            <a:b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1D2747-244A-4053-9F84-254F3F3B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67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dirty="0">
                <a:solidFill>
                  <a:schemeClr val="accent2">
                    <a:lumMod val="75000"/>
                  </a:schemeClr>
                </a:solidFill>
              </a:rPr>
              <a:t>DZIĘKUJĘ ZA UWAGĘ</a:t>
            </a:r>
            <a:endParaRPr lang="pl-PL" dirty="0">
              <a:solidFill>
                <a:schemeClr val="tx1"/>
              </a:solidFill>
            </a:endParaRP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DORADZTWO d/s ODPADÓW I GOSPODARKI ODPADAMI - </a:t>
            </a:r>
            <a:r>
              <a:rPr lang="pl-PL" sz="1800" b="1" dirty="0">
                <a:solidFill>
                  <a:schemeClr val="tx1"/>
                </a:solidFill>
              </a:rPr>
              <a:t>Jan </a:t>
            </a:r>
            <a:r>
              <a:rPr lang="pl-PL" sz="1800" b="1" dirty="0" err="1">
                <a:solidFill>
                  <a:schemeClr val="tx1"/>
                </a:solidFill>
              </a:rPr>
              <a:t>Prejda</a:t>
            </a:r>
            <a:endParaRPr lang="pl-PL" sz="1800" b="1" dirty="0">
              <a:solidFill>
                <a:schemeClr val="tx1"/>
              </a:solidFill>
            </a:endParaRPr>
          </a:p>
          <a:p>
            <a:pPr lvl="2" algn="just"/>
            <a:r>
              <a:rPr lang="pl-PL" sz="1600" dirty="0" err="1">
                <a:solidFill>
                  <a:schemeClr val="tx1"/>
                </a:solidFill>
              </a:rPr>
              <a:t>Březnice</a:t>
            </a:r>
            <a:r>
              <a:rPr lang="pl-PL" sz="1600" dirty="0">
                <a:solidFill>
                  <a:schemeClr val="tx1"/>
                </a:solidFill>
              </a:rPr>
              <a:t> 638, 760 01 </a:t>
            </a:r>
            <a:r>
              <a:rPr lang="pl-PL" sz="1600" dirty="0" err="1">
                <a:solidFill>
                  <a:schemeClr val="tx1"/>
                </a:solidFill>
              </a:rPr>
              <a:t>Zlín</a:t>
            </a:r>
            <a:endParaRPr lang="pl-PL" sz="1600" dirty="0">
              <a:solidFill>
                <a:schemeClr val="tx1"/>
              </a:solidFill>
            </a:endParaRPr>
          </a:p>
          <a:p>
            <a:pPr lvl="2" algn="just"/>
            <a:r>
              <a:rPr lang="pl-PL" sz="1600" dirty="0">
                <a:solidFill>
                  <a:schemeClr val="tx1"/>
                </a:solidFill>
              </a:rPr>
              <a:t>ID: 05533872	</a:t>
            </a:r>
          </a:p>
          <a:p>
            <a:pPr lvl="2" algn="just"/>
            <a:r>
              <a:rPr lang="pl-PL" sz="1600" dirty="0">
                <a:solidFill>
                  <a:schemeClr val="tx1"/>
                </a:solidFill>
              </a:rPr>
              <a:t>Tel.: 725 977 839 </a:t>
            </a:r>
          </a:p>
          <a:p>
            <a:pPr lvl="2" algn="just"/>
            <a:r>
              <a:rPr lang="pl-PL" sz="1600" dirty="0">
                <a:solidFill>
                  <a:schemeClr val="tx1"/>
                </a:solidFill>
              </a:rPr>
              <a:t>www.popje.webnode.cz</a:t>
            </a:r>
          </a:p>
          <a:p>
            <a:pPr lvl="2" algn="just"/>
            <a:r>
              <a:rPr lang="pl-PL" sz="1600" dirty="0">
                <a:solidFill>
                  <a:schemeClr val="tx1"/>
                </a:solidFill>
              </a:rPr>
              <a:t>e-mail: prejdajes@gmail.com</a:t>
            </a:r>
          </a:p>
          <a:p>
            <a:pPr marL="457200" lvl="1" indent="0" algn="just">
              <a:buNone/>
            </a:pPr>
            <a:endParaRPr lang="pl-PL" sz="10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pl-PL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 „</a:t>
            </a:r>
            <a:r>
              <a:rPr lang="pl-PL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 zrobić z odpadami? Właśnie to!</a:t>
            </a:r>
            <a:r>
              <a:rPr lang="pl-PL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 z nr rej CZ.11.4.120/0.0/0.0/16_013/0002146 jest współfinansowany ze środków EFRR w ramach programu INTERREG V-A                                        Republika Czeska – Polska za pośrednictwem Funduszu Mikroprojektów 2014 - 2020 w Euroregionie Silesia.</a:t>
            </a:r>
            <a:endParaRPr lang="pl-PL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639C5D-1C6C-4455-A175-CFDED1F19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027" y="1169386"/>
            <a:ext cx="7407282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07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798990"/>
            <a:ext cx="9543494" cy="5872579"/>
          </a:xfrm>
        </p:spPr>
        <p:txBody>
          <a:bodyPr>
            <a:normAutofit fontScale="92500" lnSpcReduction="10000"/>
          </a:bodyPr>
          <a:lstStyle/>
          <a:p>
            <a:pPr algn="l"/>
            <a:endParaRPr lang="cs-CZ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</a:t>
            </a:r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owa Ustawa nr 541/2020 Dz. o odpadach z dnia 1.12.2020, opublikowana w Zbiorze Przepisów Republiki Czeskiej 23.12.2020, SKUTECZNOŚĆ USTAWY OD 1.1.2021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USTAWA ANULUJE 53 ustaw i rozporządzeń</a:t>
            </a:r>
          </a:p>
          <a:p>
            <a:pPr marL="0" indent="0" algn="just">
              <a:buNone/>
            </a:pPr>
            <a:r>
              <a:rPr lang="pl-PL" sz="1800" b="0" i="0" u="sng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Przepisy przejściowe w nowej ustawie: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Obiekty dla gospodarki odpadami działające na podstawie starej ustawy obowiązują z ograniczeniem:</a:t>
            </a:r>
          </a:p>
          <a:p>
            <a:pPr lvl="1" algn="just"/>
            <a:r>
              <a:rPr lang="pl-PL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Do 1 roku urządzenia mobilne</a:t>
            </a:r>
          </a:p>
          <a:p>
            <a:pPr lvl="1" algn="just"/>
            <a:r>
              <a:rPr lang="pl-PL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Do 2 lat obiekty dla odbioru i skupu</a:t>
            </a:r>
          </a:p>
          <a:p>
            <a:pPr lvl="1" algn="just"/>
            <a:r>
              <a:rPr lang="pl-PL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Do 3 lat obiekty dla odzysku lub unieszkodliwiania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Do 1 roku kompostownia społeczna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PGO gminy obowiązuje do upłynięcia okresu, na jaki został wydany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Umowa gminy z przedsiębiorcą w systemie gminnej GO obowiązuje do 31.12.2021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OWR o systemie ZO, o opłacie lokalnej za system GO oraz o opłacie za OK obowiązuje na rok 2021</a:t>
            </a:r>
          </a:p>
          <a:p>
            <a:pPr algn="just"/>
            <a:r>
              <a:rPr lang="pl-PL" sz="1800" b="0" i="0" u="none" strike="noStrike" baseline="0" dirty="0">
                <a:solidFill>
                  <a:schemeClr val="tx1"/>
                </a:solidFill>
                <a:latin typeface="Verdana" panose="020B0604030504040204" pitchFamily="34" charset="0"/>
              </a:rPr>
              <a:t>OK gminy są do r. 2029 w określonej ilości za obniżoną stawkę opłaty wysypiskowej 500 CZK/t.</a:t>
            </a:r>
          </a:p>
        </p:txBody>
      </p:sp>
    </p:spTree>
    <p:extLst>
      <p:ext uri="{BB962C8B-B14F-4D97-AF65-F5344CB8AC3E}">
        <p14:creationId xmlns:p14="http://schemas.microsoft.com/office/powerpoint/2010/main" val="214690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491" y="603682"/>
            <a:ext cx="10362303" cy="6169980"/>
          </a:xfrm>
        </p:spPr>
        <p:txBody>
          <a:bodyPr>
            <a:normAutofit fontScale="77500" lnSpcReduction="20000"/>
          </a:bodyPr>
          <a:lstStyle/>
          <a:p>
            <a:pPr algn="l"/>
            <a:endParaRPr lang="cs-CZ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Ustawa nie ma zastosowania dla niezanieczyszczonej gleby z placu budowy, która będzie wykorzystana w miejscu budowy (§ 2)</a:t>
            </a: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Wytwórcą odpadów jest  każdy, kto wytwarza odpady (§ 5)</a:t>
            </a: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Gmina jest wytwórcą odpadów od momentu, gdy obywatel umieści odpady na wyznaczone przez gminę miejsce (§5)</a:t>
            </a: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Jeżeli odpady powstają  w wyniku działalności więcej osób (prawnych), wytwórcą jest ten, komu fizycznie odpad powstaje. Jeżeli uzgodnią to na piśmie, potem wytwórcą jest ten, kto jest określony w umowie ( §5)</a:t>
            </a: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Każdy ma obowiązek: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Przy swej działalności zapobiegać wytwarzaniu odpadów (§ 12)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Rozporządzać odpadami zgodnie z ustawą (§ 13)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Rozporządzać odpadami w wyznaczonych miejscach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Skupiać odpady oddzielnie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Przekazać odpady 	</a:t>
            </a:r>
          </a:p>
          <a:p>
            <a:pPr lvl="3" algn="just"/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Sam</a:t>
            </a:r>
          </a:p>
          <a:p>
            <a:pPr lvl="3" algn="just"/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 pośrednictwem przewoźnika</a:t>
            </a:r>
          </a:p>
          <a:p>
            <a:pPr lvl="3" algn="just"/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Dać przedsiębiorcy</a:t>
            </a:r>
          </a:p>
          <a:p>
            <a:pPr lvl="3" algn="just"/>
            <a:r>
              <a:rPr lang="pl-PL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Dać na miejsce wyznaczone przez gminę</a:t>
            </a:r>
          </a:p>
          <a:p>
            <a:pPr algn="just"/>
            <a:r>
              <a:rPr lang="pl-P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Przejąć odpady ma prawo: 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Operator obiektu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Przedsiębiorca posiadający zezwolenie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Gmina</a:t>
            </a:r>
          </a:p>
          <a:p>
            <a:pPr lvl="1" algn="just"/>
            <a:r>
              <a:rPr lang="pl-PL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Szkoły</a:t>
            </a:r>
          </a:p>
        </p:txBody>
      </p:sp>
    </p:spTree>
    <p:extLst>
      <p:ext uri="{BB962C8B-B14F-4D97-AF65-F5344CB8AC3E}">
        <p14:creationId xmlns:p14="http://schemas.microsoft.com/office/powerpoint/2010/main" val="176899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798990"/>
            <a:ext cx="9543494" cy="5974672"/>
          </a:xfrm>
        </p:spPr>
        <p:txBody>
          <a:bodyPr>
            <a:normAutofit/>
          </a:bodyPr>
          <a:lstStyle/>
          <a:p>
            <a:pPr algn="l"/>
            <a:endParaRPr lang="cs-CZ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dirty="0"/>
              <a:t>OBOWIĄZKI WYTWÓRCY ODPADÓW (</a:t>
            </a:r>
            <a:r>
              <a:rPr lang="pl-PL" sz="1800" b="1" dirty="0">
                <a:solidFill>
                  <a:schemeClr val="accent3">
                    <a:lumMod val="75000"/>
                  </a:schemeClr>
                </a:solidFill>
              </a:rPr>
              <a:t>PRZEDSIĘBIORCA</a:t>
            </a:r>
            <a:r>
              <a:rPr lang="pl-PL" sz="1800" b="1" dirty="0"/>
              <a:t>)  (§ 15):</a:t>
            </a:r>
          </a:p>
          <a:p>
            <a:pPr lvl="2">
              <a:buFontTx/>
              <a:buChar char="-"/>
            </a:pPr>
            <a:r>
              <a:rPr lang="pl-PL" sz="1800" u="sng" dirty="0"/>
              <a:t>ZASZEREGOWAĆ</a:t>
            </a:r>
            <a:r>
              <a:rPr lang="pl-PL" sz="1800" dirty="0"/>
              <a:t> ODPADY WEDŁUG RODZAJU I KATEGORII</a:t>
            </a:r>
          </a:p>
          <a:p>
            <a:pPr lvl="2">
              <a:buFontTx/>
              <a:buChar char="-"/>
            </a:pPr>
            <a:r>
              <a:rPr lang="pl-PL" sz="1800" u="sng" dirty="0"/>
              <a:t>UDOKUMENTOWAĆ KONTROLI</a:t>
            </a:r>
            <a:r>
              <a:rPr lang="pl-PL" sz="1800" dirty="0"/>
              <a:t>, GDZIE DAŁ WŁASNY ODPAD (W ODPOWIEDNIEJ ILOŚCI)</a:t>
            </a:r>
          </a:p>
          <a:p>
            <a:pPr lvl="2">
              <a:buFontTx/>
              <a:buChar char="-"/>
            </a:pPr>
            <a:r>
              <a:rPr lang="pl-PL" sz="1800" dirty="0"/>
              <a:t>W PRZYPADKU ODPADÓW KOMUNALNYCH ORAZ ODPADÓW Z BUDOWY                  I ROZBIÓRKI </a:t>
            </a:r>
            <a:r>
              <a:rPr lang="pl-PL" sz="1800" u="sng" dirty="0"/>
              <a:t>MUSI MIEĆ PISEMNĄ UMOWĘ z osobą upoważnioną</a:t>
            </a:r>
          </a:p>
          <a:p>
            <a:pPr lvl="2">
              <a:buFontTx/>
              <a:buChar char="-"/>
            </a:pPr>
            <a:endParaRPr lang="pl-PL" sz="1800" u="sng" dirty="0"/>
          </a:p>
          <a:p>
            <a:pPr marL="0" indent="0">
              <a:buNone/>
            </a:pPr>
            <a:r>
              <a:rPr lang="pl-PL" sz="1600" b="1" dirty="0"/>
              <a:t>OBOWIĄZKI WYTWÓRCY ODPADÓW </a:t>
            </a:r>
            <a:r>
              <a:rPr lang="pl-PL" sz="1700" b="1" dirty="0"/>
              <a:t>(</a:t>
            </a:r>
            <a:r>
              <a:rPr lang="pl-PL" sz="1800" b="1" dirty="0">
                <a:solidFill>
                  <a:schemeClr val="accent3">
                    <a:lumMod val="75000"/>
                  </a:schemeClr>
                </a:solidFill>
              </a:rPr>
              <a:t>OBYWATEL</a:t>
            </a:r>
            <a:r>
              <a:rPr lang="pl-PL" sz="1700" b="1" dirty="0"/>
              <a:t>) (§ 15):</a:t>
            </a:r>
            <a:endParaRPr lang="pl-PL" sz="2200" dirty="0"/>
          </a:p>
          <a:p>
            <a:pPr lvl="2">
              <a:buFontTx/>
              <a:buChar char="-"/>
            </a:pPr>
            <a:r>
              <a:rPr lang="pl-PL" sz="1800" dirty="0"/>
              <a:t>W PRZYPADKU ODPADÓW Z BUDOWY I ROZBIÓRKI </a:t>
            </a:r>
            <a:r>
              <a:rPr lang="pl-PL" sz="1800" u="sng" dirty="0"/>
              <a:t>MUSI MIEĆ PISEMNĄ UMOWĘ     z osobą upoważnioną (od 1.1.2022)</a:t>
            </a:r>
          </a:p>
          <a:p>
            <a:pPr lvl="2">
              <a:buFontTx/>
              <a:buChar char="-"/>
            </a:pPr>
            <a:endParaRPr lang="pl-PL" sz="1800" u="sng" dirty="0"/>
          </a:p>
          <a:p>
            <a:pPr marL="0" indent="0">
              <a:buNone/>
            </a:pPr>
            <a:r>
              <a:rPr lang="pl-PL" sz="1800" b="1" dirty="0"/>
              <a:t>OBOWIĄZKI </a:t>
            </a:r>
            <a:r>
              <a:rPr lang="pl-PL" sz="1800" b="1" u="sng" dirty="0"/>
              <a:t>OPERATORA OBIEKTU </a:t>
            </a:r>
            <a:r>
              <a:rPr lang="pl-PL" sz="1800" b="1" dirty="0"/>
              <a:t>(§17):</a:t>
            </a:r>
          </a:p>
          <a:p>
            <a:pPr marL="0" indent="0">
              <a:buNone/>
            </a:pPr>
            <a:r>
              <a:rPr lang="pl-PL" dirty="0"/>
              <a:t>Jeżeli</a:t>
            </a:r>
            <a:r>
              <a:rPr lang="pl-PL" sz="1800" dirty="0"/>
              <a:t> </a:t>
            </a:r>
            <a:r>
              <a:rPr lang="pl-PL" sz="1800" u="sng" dirty="0"/>
              <a:t>PRZEJMUJE OK OD OBYWATELI</a:t>
            </a:r>
            <a:r>
              <a:rPr lang="pl-PL" sz="1800" dirty="0"/>
              <a:t>, MUSI DO 15.1. NASTĘPNEGO ROKU </a:t>
            </a:r>
            <a:r>
              <a:rPr lang="pl-PL" sz="1800" u="sng" dirty="0"/>
              <a:t>OZNAJMIĆ WŁAŚCIWEJ GMINIE</a:t>
            </a:r>
            <a:r>
              <a:rPr lang="pl-PL" sz="1800" dirty="0"/>
              <a:t>, w której obywatel mieszka, RODZAJ I ILOŚĆ ODEBRANYCH ODPADÓW</a:t>
            </a:r>
          </a:p>
          <a:p>
            <a:pPr marL="914400" lvl="2" indent="0">
              <a:buNone/>
            </a:pPr>
            <a:endParaRPr lang="cs-CZ" sz="1800" u="sng" dirty="0"/>
          </a:p>
        </p:txBody>
      </p:sp>
    </p:spTree>
    <p:extLst>
      <p:ext uri="{BB962C8B-B14F-4D97-AF65-F5344CB8AC3E}">
        <p14:creationId xmlns:p14="http://schemas.microsoft.com/office/powerpoint/2010/main" val="206071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798990"/>
            <a:ext cx="9543494" cy="5974672"/>
          </a:xfrm>
        </p:spPr>
        <p:txBody>
          <a:bodyPr>
            <a:normAutofit/>
          </a:bodyPr>
          <a:lstStyle/>
          <a:p>
            <a:pPr algn="l"/>
            <a:endParaRPr lang="cs-CZ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dirty="0"/>
              <a:t>ZBIÓRKA SZKOLNA (§ 20):</a:t>
            </a:r>
          </a:p>
          <a:p>
            <a:pPr lvl="2">
              <a:buFontTx/>
              <a:buChar char="-"/>
            </a:pPr>
            <a:r>
              <a:rPr lang="pl-PL" sz="1800" dirty="0"/>
              <a:t>SZKOŁA MOŻE ODBIERAĆ </a:t>
            </a:r>
            <a:r>
              <a:rPr lang="pl-PL" sz="1800" u="sng" dirty="0"/>
              <a:t>PAPIER, PLASTYKI I METALE Z GOSPODARSTW DOMOWYCH</a:t>
            </a:r>
          </a:p>
          <a:p>
            <a:pPr lvl="2">
              <a:buFontTx/>
              <a:buChar char="-"/>
            </a:pPr>
            <a:r>
              <a:rPr lang="pl-PL" sz="1800" dirty="0"/>
              <a:t>WŁAŚCICIELEM składowanych tu ODPADÓW JEST SZKOŁA </a:t>
            </a:r>
          </a:p>
          <a:p>
            <a:pPr lvl="2">
              <a:buFontTx/>
              <a:buChar char="-"/>
            </a:pPr>
            <a:r>
              <a:rPr lang="pl-PL" sz="1800" u="sng" dirty="0"/>
              <a:t>WYTWÓRCĄ ODPAD</a:t>
            </a:r>
            <a:r>
              <a:rPr lang="cs-CZ" sz="1800" u="sng" dirty="0"/>
              <a:t>ÓW</a:t>
            </a:r>
            <a:r>
              <a:rPr lang="pl-PL" sz="1800" u="sng" dirty="0"/>
              <a:t> ze zbiórki szkolnej JEST GMINA</a:t>
            </a:r>
          </a:p>
          <a:p>
            <a:pPr lvl="2">
              <a:buFontTx/>
              <a:buChar char="-"/>
            </a:pPr>
            <a:r>
              <a:rPr lang="pl-PL" sz="1800" dirty="0"/>
              <a:t>SZKOŁA DO </a:t>
            </a:r>
            <a:r>
              <a:rPr lang="pl-PL" sz="1800" u="sng" dirty="0"/>
              <a:t>15.1. PRZEKAŻE GMINIE</a:t>
            </a:r>
            <a:r>
              <a:rPr lang="pl-PL" sz="1800" dirty="0"/>
              <a:t>  DANE ZA POPORZEDNI ROK – WAGĘ, RODZAJ I PLACÓWKĘ, GDZIE odpady ODDAŁA</a:t>
            </a:r>
          </a:p>
          <a:p>
            <a:pPr lvl="2">
              <a:buFontTx/>
              <a:buChar char="-"/>
            </a:pPr>
            <a:endParaRPr lang="pl-PL" sz="1800" u="sng" dirty="0"/>
          </a:p>
          <a:p>
            <a:pPr marL="0" indent="0">
              <a:buNone/>
            </a:pPr>
            <a:r>
              <a:rPr lang="pl-PL" sz="1800" b="1" dirty="0"/>
              <a:t>OBOWIĄZKI PODCZAS  </a:t>
            </a:r>
            <a:r>
              <a:rPr lang="pl-PL" sz="1800" b="1" u="sng" dirty="0"/>
              <a:t>TRANSPORTU</a:t>
            </a:r>
            <a:r>
              <a:rPr lang="pl-PL" sz="1800" b="1" dirty="0"/>
              <a:t> ODPADÓW (§ 46):</a:t>
            </a:r>
          </a:p>
          <a:p>
            <a:pPr marL="0" indent="0">
              <a:buNone/>
            </a:pPr>
            <a:r>
              <a:rPr lang="pl-PL" sz="1800" dirty="0"/>
              <a:t>	-  POINFORMOWAĆ KIEROWCĘ, ŻE PRZEWOZI ODPADY</a:t>
            </a:r>
          </a:p>
          <a:p>
            <a:pPr marL="0" indent="0">
              <a:buNone/>
            </a:pPr>
            <a:r>
              <a:rPr lang="pl-PL" sz="1800" dirty="0"/>
              <a:t>	-  WYPOSAŻYĆ KIEROWCĘ W DOKUMENT – RODZAJ, KATEGORIA, WŁAŚCICIEL ODPADÓW, </a:t>
            </a:r>
          </a:p>
          <a:p>
            <a:pPr marL="0" indent="0">
              <a:buNone/>
            </a:pPr>
            <a:r>
              <a:rPr lang="pl-PL" dirty="0"/>
              <a:t>          PLAC</a:t>
            </a:r>
            <a:r>
              <a:rPr lang="cs-CZ" dirty="0"/>
              <a:t>Ó</a:t>
            </a:r>
            <a:r>
              <a:rPr lang="pl-PL" dirty="0"/>
              <a:t>WKA</a:t>
            </a:r>
            <a:r>
              <a:rPr lang="pl-PL" sz="1800" dirty="0"/>
              <a:t>, GDZIE SĄ ODPADY ODWOŻONE</a:t>
            </a:r>
          </a:p>
          <a:p>
            <a:pPr marL="0" indent="0">
              <a:buNone/>
            </a:pPr>
            <a:r>
              <a:rPr lang="pl-PL" sz="1800" dirty="0"/>
              <a:t>	-  OZNACZYĆ POJAZD (A)</a:t>
            </a:r>
          </a:p>
          <a:p>
            <a:pPr marL="914400" lvl="2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533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603682"/>
            <a:ext cx="9543494" cy="6169980"/>
          </a:xfrm>
        </p:spPr>
        <p:txBody>
          <a:bodyPr>
            <a:normAutofit fontScale="92500" lnSpcReduction="20000"/>
          </a:bodyPr>
          <a:lstStyle/>
          <a:p>
            <a:pPr algn="l"/>
            <a:endParaRPr lang="cs-CZ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dirty="0"/>
              <a:t>SYSTEM GMINNY (§ 59) – </a:t>
            </a:r>
            <a:r>
              <a:rPr lang="pl-PL" sz="1800" b="1" u="sng" dirty="0"/>
              <a:t>GMINA MA OBOWIĄZEK</a:t>
            </a:r>
            <a:r>
              <a:rPr lang="pl-PL" sz="1800" b="1" dirty="0"/>
              <a:t>:</a:t>
            </a:r>
          </a:p>
          <a:p>
            <a:pPr lvl="2">
              <a:buFontTx/>
              <a:buChar char="-"/>
            </a:pPr>
            <a:r>
              <a:rPr lang="pl-PL" sz="1800" u="sng" dirty="0"/>
              <a:t>PRZEJMOWAĆ WSZELKIE ODPADY KOMUNALNE</a:t>
            </a:r>
            <a:r>
              <a:rPr lang="pl-PL" sz="1800" dirty="0"/>
              <a:t> POWSTAJĄCE NA JEJ TERYTORIUM PRZY DZIAŁALNOŚCI OBYWATELI</a:t>
            </a:r>
          </a:p>
          <a:p>
            <a:pPr lvl="2">
              <a:buFontTx/>
              <a:buChar char="-"/>
            </a:pPr>
            <a:r>
              <a:rPr lang="pl-PL" sz="1800" u="sng" dirty="0"/>
              <a:t>OKREŚLIĆ MIEJSCA</a:t>
            </a:r>
            <a:r>
              <a:rPr lang="pl-PL" sz="1800" dirty="0"/>
              <a:t> DO ODDZIELNEGO SKUPIANIA OK, MIN.– NO, PAPIER, PLASTIK, SZKŁO, METAL, BIO, OLEJE JADALNE</a:t>
            </a:r>
          </a:p>
          <a:p>
            <a:pPr lvl="2">
              <a:buFontTx/>
              <a:buChar char="-"/>
            </a:pPr>
            <a:r>
              <a:rPr lang="pl-PL" sz="1800" u="sng" dirty="0"/>
              <a:t>ZAPEWNIĆ</a:t>
            </a:r>
            <a:r>
              <a:rPr lang="pl-PL" sz="1800" dirty="0"/>
              <a:t> ABY SORTOWANYCH ODADÓW BYŁO W </a:t>
            </a:r>
            <a:r>
              <a:rPr lang="pl-PL" sz="1800" u="sng" dirty="0"/>
              <a:t>R. 2025 … 60 %, </a:t>
            </a:r>
            <a:r>
              <a:rPr lang="pl-PL" sz="1800" dirty="0"/>
              <a:t>W R. 2030 … 65 %, W R. 2035 … 70 %</a:t>
            </a:r>
          </a:p>
          <a:p>
            <a:pPr lvl="2">
              <a:buFontTx/>
              <a:buChar char="-"/>
            </a:pPr>
            <a:r>
              <a:rPr lang="pl-PL" sz="1800" dirty="0"/>
              <a:t>USTAWIĆ SYSTEM GMINNY GO – </a:t>
            </a:r>
            <a:r>
              <a:rPr lang="pl-PL" sz="1800" u="sng" dirty="0"/>
              <a:t>MOŻE WYDA</a:t>
            </a:r>
            <a:r>
              <a:rPr lang="cs-CZ" sz="1800" u="sng" dirty="0"/>
              <a:t>Ć</a:t>
            </a:r>
            <a:r>
              <a:rPr lang="pl-PL" sz="1800" u="sng" dirty="0"/>
              <a:t> OWR </a:t>
            </a:r>
            <a:r>
              <a:rPr lang="pl-PL" sz="1800" dirty="0"/>
              <a:t>(NIE MUSI)</a:t>
            </a:r>
          </a:p>
          <a:p>
            <a:pPr lvl="2">
              <a:buFontTx/>
              <a:buChar char="-"/>
            </a:pPr>
            <a:r>
              <a:rPr lang="pl-PL" sz="1800" dirty="0"/>
              <a:t>JEŻELI OWR DOTYCZY SYSTEM</a:t>
            </a:r>
            <a:r>
              <a:rPr lang="cs-CZ" sz="1800" dirty="0"/>
              <a:t>Ó</a:t>
            </a:r>
            <a:r>
              <a:rPr lang="pl-PL" sz="1800" dirty="0"/>
              <a:t>W, </a:t>
            </a:r>
            <a:r>
              <a:rPr lang="pl-PL" sz="1800" u="sng" dirty="0"/>
              <a:t>MOŻE</a:t>
            </a:r>
            <a:r>
              <a:rPr lang="pl-PL" sz="1800" dirty="0"/>
              <a:t> TAKŻE OKREŚLIĆ DYSPONOWANIE – ODPADAMI </a:t>
            </a:r>
            <a:r>
              <a:rPr lang="pl-PL" sz="1800" u="sng" dirty="0"/>
              <a:t>BUDOWLANYMI</a:t>
            </a:r>
            <a:r>
              <a:rPr lang="pl-PL" sz="1800" dirty="0"/>
              <a:t>, </a:t>
            </a:r>
            <a:r>
              <a:rPr lang="pl-PL" sz="1800" u="sng" dirty="0"/>
              <a:t>RUCHOMYMI </a:t>
            </a:r>
            <a:r>
              <a:rPr lang="pl-PL" sz="1800" dirty="0"/>
              <a:t>(MEBLE DO WYKORZYSTANIA ITP.), </a:t>
            </a:r>
            <a:r>
              <a:rPr lang="pl-PL" sz="1800" u="sng" dirty="0"/>
              <a:t>PRODUKTY</a:t>
            </a:r>
            <a:r>
              <a:rPr lang="pl-PL" sz="1800" dirty="0"/>
              <a:t> Z UKOŃCZNYM OKRESEM TRWAŁO</a:t>
            </a:r>
            <a:r>
              <a:rPr lang="cs-CZ" sz="1800" dirty="0"/>
              <a:t>ŚCI</a:t>
            </a:r>
            <a:r>
              <a:rPr lang="pl-PL" sz="1800" dirty="0"/>
              <a:t>, RESZTKI ROSLINNE Z PIELĘGNACJI ZIELENI, OGROD</a:t>
            </a:r>
            <a:r>
              <a:rPr lang="cs-CZ" sz="1800" dirty="0"/>
              <a:t>ÓW</a:t>
            </a:r>
            <a:r>
              <a:rPr lang="pl-PL" sz="1800" dirty="0"/>
              <a:t> – </a:t>
            </a:r>
            <a:r>
              <a:rPr lang="pl-PL" sz="1800" u="sng" dirty="0"/>
              <a:t>KOMPOSTOWANIE SPOŁECZNE</a:t>
            </a:r>
          </a:p>
          <a:p>
            <a:pPr lvl="2">
              <a:buFontTx/>
              <a:buChar char="-"/>
            </a:pPr>
            <a:r>
              <a:rPr lang="pl-PL" sz="1800" dirty="0"/>
              <a:t>JEŻELI OWR DOTYCZY SYSTEM</a:t>
            </a:r>
            <a:r>
              <a:rPr lang="cs-CZ" sz="1800" dirty="0"/>
              <a:t>Ó</a:t>
            </a:r>
            <a:r>
              <a:rPr lang="pl-PL" sz="1800" dirty="0"/>
              <a:t>W, MOŻE PRZEJMOWAĆ </a:t>
            </a:r>
            <a:r>
              <a:rPr lang="pl-PL" sz="1800" u="sng" dirty="0"/>
              <a:t>OK OD PRZEDSIĘBIORC</a:t>
            </a:r>
            <a:r>
              <a:rPr lang="cs-CZ" sz="1800" u="sng" dirty="0"/>
              <a:t>Ó</a:t>
            </a:r>
            <a:r>
              <a:rPr lang="pl-PL" sz="1800" u="sng" dirty="0"/>
              <a:t>W</a:t>
            </a:r>
            <a:r>
              <a:rPr lang="pl-PL" sz="1800" dirty="0"/>
              <a:t>, KTORZY PRZYŁĄCZĄ SIĘ NA PODSTAWIE </a:t>
            </a:r>
            <a:r>
              <a:rPr lang="pl-PL" sz="1800" u="sng" dirty="0"/>
              <a:t>PISEMNEJ UMOWY</a:t>
            </a:r>
            <a:r>
              <a:rPr lang="pl-PL" sz="1800" dirty="0"/>
              <a:t> </a:t>
            </a:r>
          </a:p>
          <a:p>
            <a:pPr lvl="2">
              <a:buFontTx/>
              <a:buChar char="-"/>
            </a:pPr>
            <a:r>
              <a:rPr lang="pl-PL" sz="1800" dirty="0"/>
              <a:t>W MOMENCIE, GDY OBYWATEL ODDA ODPADY NA WYZNACZONE MIEJSCA, </a:t>
            </a:r>
            <a:r>
              <a:rPr lang="pl-PL" sz="1800" u="sng" dirty="0"/>
              <a:t>WŁAŚCICIELEM ODPADÓW STAJE SIĘ GMINA</a:t>
            </a:r>
          </a:p>
          <a:p>
            <a:pPr lvl="2">
              <a:buFontTx/>
              <a:buChar char="-"/>
            </a:pPr>
            <a:r>
              <a:rPr lang="pl-PL" sz="1800" u="sng" dirty="0"/>
              <a:t>POINFORMOWAĆ SPOŁECZE</a:t>
            </a:r>
            <a:r>
              <a:rPr lang="cs-CZ" sz="1800" u="sng" dirty="0"/>
              <a:t>Ń</a:t>
            </a:r>
            <a:r>
              <a:rPr lang="pl-PL" sz="1800" u="sng" dirty="0"/>
              <a:t>STWO 1</a:t>
            </a:r>
            <a:r>
              <a:rPr lang="pl-PL" sz="1800" u="sng" cap="none" dirty="0"/>
              <a:t>x</a:t>
            </a:r>
            <a:r>
              <a:rPr lang="pl-PL" sz="1800" u="sng" dirty="0"/>
              <a:t> ROCZNIE </a:t>
            </a:r>
            <a:r>
              <a:rPr lang="pl-PL" sz="1800" dirty="0"/>
              <a:t>O SYSTEMIE GO I WYNIKACH GO, </a:t>
            </a:r>
            <a:r>
              <a:rPr lang="pl-PL" sz="1800" u="sng" dirty="0"/>
              <a:t>WŁĄCZNIE KOSZT</a:t>
            </a:r>
            <a:r>
              <a:rPr lang="cs-CZ" sz="1800" u="sng" dirty="0"/>
              <a:t>Ó</a:t>
            </a:r>
            <a:r>
              <a:rPr lang="pl-PL" sz="1800" u="sng" dirty="0"/>
              <a:t>W</a:t>
            </a:r>
          </a:p>
          <a:p>
            <a:pPr marL="0" indent="0">
              <a:buNone/>
            </a:pPr>
            <a:r>
              <a:rPr lang="pl-PL" sz="1900" dirty="0"/>
              <a:t>KAŻDY MA OBOWIĄZEK ODDAWANIA ODPADÓW NA WYZNACZONE MIEJSCA WEDŁUG OWR = OBYWATEL I PRZEDSIĘBIORCA W SYSTEMIE (NA PODSTAWE UMOWY)</a:t>
            </a:r>
          </a:p>
          <a:p>
            <a:pPr marL="914400" lvl="2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348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603682"/>
            <a:ext cx="9543494" cy="6169980"/>
          </a:xfrm>
        </p:spPr>
        <p:txBody>
          <a:bodyPr>
            <a:normAutofit fontScale="85000" lnSpcReduction="10000"/>
          </a:bodyPr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dirty="0"/>
              <a:t>ODPADY BIOLOGICZNIE ROZKŁADALNE (§ 63):</a:t>
            </a:r>
          </a:p>
          <a:p>
            <a:pPr marL="0" indent="0">
              <a:buNone/>
            </a:pPr>
            <a:r>
              <a:rPr lang="pl-PL" sz="1800" dirty="0"/>
              <a:t>	-  MUSZĄ BYĆ PRZETWARZANNE W ODPOWIEDNIM OBIEKCIE (SPRZĘCIE)</a:t>
            </a:r>
          </a:p>
          <a:p>
            <a:pPr marL="0" indent="0">
              <a:buNone/>
            </a:pPr>
            <a:r>
              <a:rPr lang="pl-PL" sz="1800" dirty="0"/>
              <a:t>	-  ROZPORZĄDZENIE OKREŚLA LISTĘ, SPOSÓB PRZETWARZANIA, DOPUSZCZALNE WARTOŚCI   </a:t>
            </a:r>
          </a:p>
          <a:p>
            <a:pPr marL="0" indent="0">
              <a:buNone/>
            </a:pPr>
            <a:r>
              <a:rPr lang="pl-PL" dirty="0"/>
              <a:t>          </a:t>
            </a:r>
            <a:r>
              <a:rPr lang="pl-PL" sz="1800" dirty="0"/>
              <a:t>DLA WYDAJNOSCI</a:t>
            </a:r>
          </a:p>
          <a:p>
            <a:pPr marL="0" indent="0">
              <a:buNone/>
            </a:pPr>
            <a:r>
              <a:rPr lang="pl-PL" sz="1800" b="1" u="sng" dirty="0"/>
              <a:t>MAŁE OBIEKTY </a:t>
            </a:r>
            <a:r>
              <a:rPr lang="pl-PL" sz="1800" b="1" dirty="0"/>
              <a:t>DLA </a:t>
            </a:r>
            <a:r>
              <a:rPr lang="pl-PL" sz="1800" b="1" u="sng" dirty="0"/>
              <a:t>ODPADÓW BIODEGRADOWALNYCH</a:t>
            </a:r>
            <a:r>
              <a:rPr lang="pl-PL" sz="1800" b="1" dirty="0"/>
              <a:t> - DO 150 t/rok (§ 64):</a:t>
            </a:r>
          </a:p>
          <a:p>
            <a:pPr lvl="2">
              <a:buFontTx/>
              <a:buChar char="-"/>
            </a:pPr>
            <a:r>
              <a:rPr lang="pl-PL" sz="1800" dirty="0"/>
              <a:t>ZGODĘ WYDAJE GRU</a:t>
            </a:r>
          </a:p>
          <a:p>
            <a:pPr lvl="2">
              <a:buFontTx/>
              <a:buChar char="-"/>
            </a:pPr>
            <a:r>
              <a:rPr lang="pl-PL" sz="1800" dirty="0"/>
              <a:t>MUSI BY</a:t>
            </a:r>
            <a:r>
              <a:rPr lang="cs-CZ" sz="1800" dirty="0"/>
              <a:t>Ć</a:t>
            </a:r>
            <a:r>
              <a:rPr lang="pl-PL" sz="1800" dirty="0"/>
              <a:t> REGULAMIN OPERACYJNY</a:t>
            </a:r>
          </a:p>
          <a:p>
            <a:pPr lvl="2">
              <a:buFontTx/>
              <a:buChar char="-"/>
            </a:pPr>
            <a:r>
              <a:rPr lang="pl-PL" sz="1800" dirty="0"/>
              <a:t>Z WYJŚCIA Z OBIEDKTU (SPRZĘTU) TRZEBA  </a:t>
            </a:r>
            <a:r>
              <a:rPr lang="pl-PL" sz="1800" u="sng" dirty="0"/>
              <a:t>POBIERAĆ PRÓBKI</a:t>
            </a:r>
            <a:r>
              <a:rPr lang="pl-PL" sz="1800" dirty="0"/>
              <a:t>, KLASYFIKOWAĆ DO GRUP</a:t>
            </a:r>
          </a:p>
          <a:p>
            <a:pPr marL="0" indent="0">
              <a:buNone/>
            </a:pPr>
            <a:r>
              <a:rPr lang="pl-PL" sz="1800" b="1" u="sng" dirty="0"/>
              <a:t>KOMPOSTOWANIE SPOŁECZNE </a:t>
            </a:r>
            <a:r>
              <a:rPr lang="pl-PL" sz="1800" b="1" dirty="0"/>
              <a:t>(§ 65)</a:t>
            </a:r>
          </a:p>
          <a:p>
            <a:pPr lvl="2">
              <a:buFontTx/>
              <a:buChar char="-"/>
            </a:pPr>
            <a:r>
              <a:rPr lang="pl-PL" sz="1800" dirty="0"/>
              <a:t>JEST TO SYSTEM KONCENTROWANIA </a:t>
            </a:r>
            <a:r>
              <a:rPr lang="pl-PL" sz="1800" u="sng" dirty="0"/>
              <a:t>POZOSTAŁOŚCI ROŚLINNYCH Z UTRZYMANIA ZIELENI</a:t>
            </a:r>
            <a:r>
              <a:rPr lang="pl-PL" sz="1800" dirty="0"/>
              <a:t>, OGRODÓW I GOSPODARSTW DOMOWYCH Z TERYTORIUM GMINY, DOSTOSOWANIE ICH A NASTEPNIE PRZETWARZANIE NA KOMPOST</a:t>
            </a:r>
          </a:p>
          <a:p>
            <a:pPr lvl="2">
              <a:buFontTx/>
              <a:buChar char="-"/>
            </a:pPr>
            <a:r>
              <a:rPr lang="pl-PL" sz="1800" dirty="0"/>
              <a:t>POWSTAŁY KOMPOST GMINA </a:t>
            </a:r>
            <a:r>
              <a:rPr lang="pl-PL" sz="1800" u="sng" dirty="0"/>
              <a:t>WYKORZYSTUJE WYŁĄCZNIE DO UTRZYMANIA i ODNOWY ZIELENI PUBLICZNYCH NA SWOIM TERYTORIUM</a:t>
            </a:r>
          </a:p>
          <a:p>
            <a:pPr lvl="2">
              <a:buFontTx/>
              <a:buChar char="-"/>
            </a:pPr>
            <a:r>
              <a:rPr lang="pl-PL" sz="1800" dirty="0"/>
              <a:t>GMINA MOŻE KORZYSTAC Z KOMPOSTOWNI SPOŁECZNEJ NA TERYTORIUM INNEJ GMINY, JE</a:t>
            </a:r>
            <a:r>
              <a:rPr lang="cs-CZ" sz="1800" dirty="0"/>
              <a:t>Ś</a:t>
            </a:r>
            <a:r>
              <a:rPr lang="pl-PL" sz="1800" dirty="0"/>
              <a:t>LI MAJĄ UMOWĘ I Chodzi o gminną kompostownię społeczną</a:t>
            </a:r>
          </a:p>
          <a:p>
            <a:pPr lvl="2">
              <a:buFontTx/>
              <a:buChar char="-"/>
            </a:pPr>
            <a:r>
              <a:rPr lang="pl-PL" sz="1800" dirty="0"/>
              <a:t>OPERATOR OBIEKTU POWINIEN ZARZĄDZAĆ kompostownią społeczną ZGODNIE Z WARUNKAMI OKREŚLONYMI W ROZPORZĄDZENIU, PROWADZIĆ </a:t>
            </a:r>
            <a:r>
              <a:rPr lang="pl-PL" sz="1800" u="sng" dirty="0"/>
              <a:t>DZIENNIK OPERACYJNY I </a:t>
            </a:r>
            <a:r>
              <a:rPr lang="pl-PL" sz="1800" u="sng" dirty="0" err="1"/>
              <a:t>I</a:t>
            </a:r>
            <a:r>
              <a:rPr lang="pl-PL" sz="1800" u="sng" dirty="0"/>
              <a:t> REGULARNĄ EWIDENCJĘ, WŁĄCZNIE wagi</a:t>
            </a:r>
            <a:endParaRPr lang="pl-PL" sz="1800" dirty="0"/>
          </a:p>
          <a:p>
            <a:pPr lvl="2">
              <a:buFontTx/>
              <a:buChar char="-"/>
            </a:pPr>
            <a:r>
              <a:rPr lang="pl-PL" sz="1800" dirty="0"/>
              <a:t>Gmina ma obowiązek </a:t>
            </a:r>
            <a:r>
              <a:rPr lang="pl-PL" sz="1800" u="sng" dirty="0"/>
              <a:t>podać informacje</a:t>
            </a:r>
            <a:r>
              <a:rPr lang="pl-PL" sz="1800" dirty="0"/>
              <a:t> o kompostowniach społ. </a:t>
            </a:r>
            <a:r>
              <a:rPr lang="pl-PL" sz="1800" u="sng" dirty="0"/>
              <a:t>na swym terytorium</a:t>
            </a:r>
          </a:p>
          <a:p>
            <a:pPr marL="914400" lvl="2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25449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F90E6-1B7F-426C-9A46-527A2115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186431"/>
            <a:ext cx="8696953" cy="4172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</a:rPr>
              <a:t>Podstawy prawne – rok 2021 – istotne zmiany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C69B7-F6AC-4BFB-948E-714519352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575107"/>
            <a:ext cx="9543494" cy="6169980"/>
          </a:xfrm>
        </p:spPr>
        <p:txBody>
          <a:bodyPr>
            <a:normAutofit/>
          </a:bodyPr>
          <a:lstStyle/>
          <a:p>
            <a:pPr marL="442913" lvl="2" indent="92075" algn="just" defTabSz="268288">
              <a:buNone/>
            </a:pPr>
            <a:r>
              <a:rPr lang="pl-PL" sz="1800" b="1" dirty="0"/>
              <a:t>Rejestracja i zgłaszanie odpadów:</a:t>
            </a:r>
          </a:p>
          <a:p>
            <a:pPr marL="176213" lvl="2" indent="0" algn="just" defTabSz="268288">
              <a:buFontTx/>
              <a:buChar char="-"/>
            </a:pPr>
            <a:r>
              <a:rPr lang="pl-PL" sz="1800" dirty="0"/>
              <a:t>Wytwórca odpadów - gmina, operator obiektu oraz kupiec są zobowiązani do </a:t>
            </a:r>
            <a:r>
              <a:rPr lang="pl-PL" sz="1800" u="sng" dirty="0"/>
              <a:t>prowadzenia ciągłej ewidencji odpadów</a:t>
            </a:r>
          </a:p>
          <a:p>
            <a:pPr marL="176213" lvl="2" indent="0" algn="just" defTabSz="268288">
              <a:buFontTx/>
              <a:buChar char="-"/>
            </a:pPr>
            <a:r>
              <a:rPr lang="pl-PL" dirty="0"/>
              <a:t>Rejestrowane są – rodzaj, kategoria, ilość, sposób unieszkodliwienia, wytwórca, obiekt, do którego przekazano odpady</a:t>
            </a:r>
          </a:p>
          <a:p>
            <a:pPr marL="176213" lvl="2" indent="0" algn="just" defTabSz="268288">
              <a:buFontTx/>
              <a:buChar char="-"/>
            </a:pPr>
            <a:r>
              <a:rPr lang="pl-PL" sz="1800" u="sng" dirty="0"/>
              <a:t>Zgłoszenie</a:t>
            </a:r>
            <a:r>
              <a:rPr lang="pl-PL" sz="1800" dirty="0"/>
              <a:t> o odpadach składa ten, kto miał ponad 0,6 t NO lub 100 t OO za rok, oraz operator obiektu (np. ZO) – </a:t>
            </a:r>
            <a:r>
              <a:rPr lang="pl-PL" sz="1800" u="sng" dirty="0"/>
              <a:t>zgłoszenie musi zostać podane do 28.2.</a:t>
            </a:r>
            <a:r>
              <a:rPr lang="pl-PL" sz="1800" dirty="0"/>
              <a:t> następnego roku         (ZA ROK </a:t>
            </a:r>
            <a:r>
              <a:rPr lang="pl-PL" sz="1800" u="sng" dirty="0"/>
              <a:t>2020 DO 15.2.2021</a:t>
            </a:r>
            <a:r>
              <a:rPr lang="pl-PL" sz="1800" dirty="0"/>
              <a:t>)</a:t>
            </a:r>
          </a:p>
          <a:p>
            <a:pPr marL="176213" lvl="2" indent="0" algn="just" defTabSz="268288">
              <a:buFontTx/>
              <a:buChar char="-"/>
            </a:pPr>
            <a:r>
              <a:rPr lang="pl-PL" u="sng" dirty="0">
                <a:solidFill>
                  <a:schemeClr val="accent3">
                    <a:lumMod val="75000"/>
                  </a:schemeClr>
                </a:solidFill>
              </a:rPr>
              <a:t>Nowy raport o systemie miejskim </a:t>
            </a:r>
            <a:r>
              <a:rPr lang="pl-PL" dirty="0"/>
              <a:t>(§ 95, (7), lit. D) – zgodnie z dekretem – wszystkie informacje o systemie – </a:t>
            </a:r>
          </a:p>
          <a:p>
            <a:pPr marL="176213" lvl="2" indent="0" algn="just" defTabSz="268288">
              <a:buFontTx/>
              <a:buChar char="-"/>
            </a:pPr>
            <a:r>
              <a:rPr lang="pl-PL" u="sng" dirty="0"/>
              <a:t>14 tabelek!</a:t>
            </a:r>
          </a:p>
          <a:p>
            <a:pPr marL="176213" lvl="2" indent="0" algn="just" defTabSz="268288">
              <a:buFontTx/>
              <a:buChar char="-"/>
            </a:pPr>
            <a:r>
              <a:rPr lang="pl-PL" sz="1800" u="sng" dirty="0"/>
              <a:t>Od roku 2030 będzie zabronione składowanie odpadów</a:t>
            </a:r>
            <a:r>
              <a:rPr lang="pl-PL" sz="1800" dirty="0"/>
              <a:t> o kaloryczności wyższej niż 6,5 MJ/</a:t>
            </a:r>
            <a:r>
              <a:rPr lang="pl-PL" sz="1800" cap="none" dirty="0"/>
              <a:t>kg</a:t>
            </a:r>
            <a:r>
              <a:rPr lang="pl-PL" sz="1800" dirty="0"/>
              <a:t> i stabilności biologicznej AT4 większej niż 10 </a:t>
            </a:r>
            <a:r>
              <a:rPr lang="pl-PL" sz="1800" cap="none" dirty="0"/>
              <a:t>mg</a:t>
            </a:r>
            <a:r>
              <a:rPr lang="pl-PL" sz="1800" dirty="0"/>
              <a:t> O</a:t>
            </a:r>
            <a:r>
              <a:rPr lang="pl-PL" sz="1800" cap="none" dirty="0"/>
              <a:t>2</a:t>
            </a:r>
            <a:r>
              <a:rPr lang="pl-PL" sz="1800" dirty="0"/>
              <a:t>/</a:t>
            </a:r>
            <a:r>
              <a:rPr lang="pl-PL" sz="1800" cap="none" dirty="0"/>
              <a:t>g</a:t>
            </a:r>
            <a:r>
              <a:rPr lang="pl-PL" sz="1800" dirty="0"/>
              <a:t> suchej masy. Do roku 2030 opłata za składowanie tych odpadów zostanie podwyższona.</a:t>
            </a:r>
          </a:p>
          <a:p>
            <a:pPr marL="176213" lvl="2" indent="0" algn="just" defTabSz="268288">
              <a:buFontTx/>
              <a:buChar char="-"/>
            </a:pPr>
            <a:r>
              <a:rPr lang="pl-PL" sz="1800" dirty="0"/>
              <a:t>Gmina będzie płaciła do określonej ilości odpadów użytkowych zdeponowanych na wysypisku w roku kalendarzowym na obywatela tylko </a:t>
            </a:r>
            <a:r>
              <a:rPr lang="pl-PL" sz="1800" u="sng" dirty="0"/>
              <a:t>500 CZK/</a:t>
            </a:r>
            <a:r>
              <a:rPr lang="pl-PL" sz="1800" u="sng" cap="none" dirty="0"/>
              <a:t>t</a:t>
            </a:r>
            <a:r>
              <a:rPr lang="pl-PL" sz="1800" u="sng" dirty="0"/>
              <a:t> (tj. obniżona stawka)</a:t>
            </a:r>
            <a:r>
              <a:rPr lang="pl-PL" sz="1800" dirty="0"/>
              <a:t>. Po przekroczeniu tej ilości będzie płaciła opłaty za odpady użytkowe                             (R. 2021 – 800 CZK/t, r. 2022 – 900 CZK/t itd.)</a:t>
            </a:r>
          </a:p>
          <a:p>
            <a:pPr marL="442913" lvl="2" indent="92075" algn="just" defTabSz="268288">
              <a:buFontTx/>
              <a:buChar char="-"/>
            </a:pPr>
            <a:r>
              <a:rPr lang="cs-CZ" sz="1800" dirty="0"/>
              <a:t>Množství ukládané ve snížené sazbě:</a:t>
            </a:r>
          </a:p>
          <a:p>
            <a:pPr marL="914400" lvl="2" indent="0">
              <a:buNone/>
            </a:pPr>
            <a:endParaRPr lang="cs-CZ" sz="18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DE3EF93-6186-4EAD-A5AC-A47D26547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96" y="5886449"/>
            <a:ext cx="9254530" cy="78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32467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11221</TotalTime>
  <Words>2949</Words>
  <Application>Microsoft Office PowerPoint</Application>
  <PresentationFormat>Širokoúhlá obrazovka</PresentationFormat>
  <Paragraphs>255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Calibri</vt:lpstr>
      <vt:lpstr>Symbol</vt:lpstr>
      <vt:lpstr>Trebuchet MS</vt:lpstr>
      <vt:lpstr>Tw Cen MT</vt:lpstr>
      <vt:lpstr>Verdana</vt:lpstr>
      <vt:lpstr>Wingdings 3</vt:lpstr>
      <vt:lpstr>Fazeta</vt:lpstr>
      <vt:lpstr> CO ZROBIĆ Z ODPADAMI? WŁAŚNIE TO!</vt:lpstr>
      <vt:lpstr>PROGRAM  webinarium na temat „Gospodarka odpadami“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– rok 2021 – istotne zmiany </vt:lpstr>
      <vt:lpstr>Podstawy prawne rok 2021 – istotne zmiany</vt:lpstr>
      <vt:lpstr>Podstawy prawne rok 2021 – istotne zmiany</vt:lpstr>
      <vt:lpstr>Podstawy prawne – rok 2021 – istotne zmiany</vt:lpstr>
      <vt:lpstr>Podstawy prawne – rok 2021 – istotne zmiany</vt:lpstr>
      <vt:lpstr>Podstawy prawne – rok 2021 – istotne zmiany</vt:lpstr>
      <vt:lpstr>Sortowanie odpadów w gminach do 10 tys. obywateli </vt:lpstr>
      <vt:lpstr>Prowadzenie miejsc zbiórki, sortowanie odpadów domowych </vt:lpstr>
      <vt:lpstr>Prowadzenie punktów zbiórki, sortowanie odpadów domowych </vt:lpstr>
      <vt:lpstr>Technologia zwózki i sortowania odpadów </vt:lpstr>
      <vt:lpstr>Wymiana doświadczeń – dobre praktyki z Waszej gminy </vt:lpstr>
      <vt:lpstr>CO ZROBIĆ Z ODPADAMI? WŁAŚNIE TO! - Webinarium na temat  „GOSPODARKA ODPADAMI“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KUDY TUDY NA ODPADY</dc:title>
  <dc:creator>Jan Prejda</dc:creator>
  <cp:lastModifiedBy>Halina Sztulova</cp:lastModifiedBy>
  <cp:revision>109</cp:revision>
  <cp:lastPrinted>2021-02-15T03:10:59Z</cp:lastPrinted>
  <dcterms:created xsi:type="dcterms:W3CDTF">2020-11-15T17:22:51Z</dcterms:created>
  <dcterms:modified xsi:type="dcterms:W3CDTF">2021-02-16T14:08:57Z</dcterms:modified>
</cp:coreProperties>
</file>